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9"/>
  </p:notesMasterIdLst>
  <p:handoutMasterIdLst>
    <p:handoutMasterId r:id="rId30"/>
  </p:handoutMasterIdLst>
  <p:sldIdLst>
    <p:sldId id="516" r:id="rId2"/>
    <p:sldId id="712" r:id="rId3"/>
    <p:sldId id="698" r:id="rId4"/>
    <p:sldId id="699" r:id="rId5"/>
    <p:sldId id="700" r:id="rId6"/>
    <p:sldId id="713" r:id="rId7"/>
    <p:sldId id="686" r:id="rId8"/>
    <p:sldId id="687" r:id="rId9"/>
    <p:sldId id="696" r:id="rId10"/>
    <p:sldId id="688" r:id="rId11"/>
    <p:sldId id="691" r:id="rId12"/>
    <p:sldId id="695" r:id="rId13"/>
    <p:sldId id="711" r:id="rId14"/>
    <p:sldId id="689" r:id="rId15"/>
    <p:sldId id="690" r:id="rId16"/>
    <p:sldId id="697" r:id="rId17"/>
    <p:sldId id="692" r:id="rId18"/>
    <p:sldId id="693" r:id="rId19"/>
    <p:sldId id="701" r:id="rId20"/>
    <p:sldId id="702" r:id="rId21"/>
    <p:sldId id="703" r:id="rId22"/>
    <p:sldId id="704" r:id="rId23"/>
    <p:sldId id="705" r:id="rId24"/>
    <p:sldId id="706" r:id="rId25"/>
    <p:sldId id="707" r:id="rId26"/>
    <p:sldId id="708" r:id="rId27"/>
    <p:sldId id="709" r:id="rId28"/>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7B1F6B1C-57D6-9345-B621-AF7F599E945B}">
          <p14:sldIdLst>
            <p14:sldId id="516"/>
            <p14:sldId id="712"/>
            <p14:sldId id="698"/>
            <p14:sldId id="699"/>
            <p14:sldId id="700"/>
            <p14:sldId id="713"/>
            <p14:sldId id="686"/>
            <p14:sldId id="687"/>
            <p14:sldId id="696"/>
            <p14:sldId id="688"/>
            <p14:sldId id="691"/>
            <p14:sldId id="695"/>
            <p14:sldId id="711"/>
            <p14:sldId id="689"/>
            <p14:sldId id="690"/>
            <p14:sldId id="697"/>
            <p14:sldId id="692"/>
            <p14:sldId id="693"/>
            <p14:sldId id="701"/>
            <p14:sldId id="702"/>
            <p14:sldId id="703"/>
            <p14:sldId id="704"/>
            <p14:sldId id="705"/>
            <p14:sldId id="706"/>
            <p14:sldId id="707"/>
            <p14:sldId id="708"/>
            <p14:sldId id="709"/>
          </p14:sldIdLst>
        </p14:section>
        <p14:section name="Abschnitt ohne Titel" id="{01AA4920-0ED0-45C8-8740-0D0153CC0F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00F"/>
    <a:srgbClr val="EFEEED"/>
    <a:srgbClr val="F2F2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38" autoAdjust="0"/>
    <p:restoredTop sz="94675" autoAdjust="0"/>
  </p:normalViewPr>
  <p:slideViewPr>
    <p:cSldViewPr snapToGrid="0" snapToObjects="1">
      <p:cViewPr varScale="1">
        <p:scale>
          <a:sx n="69" d="100"/>
          <a:sy n="69"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945659" cy="496411"/>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sz="quarter" idx="1"/>
          </p:nvPr>
        </p:nvSpPr>
        <p:spPr>
          <a:xfrm>
            <a:off x="3850444" y="1"/>
            <a:ext cx="2945659" cy="496411"/>
          </a:xfrm>
          <a:prstGeom prst="rect">
            <a:avLst/>
          </a:prstGeom>
        </p:spPr>
        <p:txBody>
          <a:bodyPr vert="horz" lIns="91433" tIns="45717" rIns="91433" bIns="45717" rtlCol="0"/>
          <a:lstStyle>
            <a:lvl1pPr algn="r">
              <a:defRPr sz="1200"/>
            </a:lvl1pPr>
          </a:lstStyle>
          <a:p>
            <a:fld id="{3CA17335-D54C-A54F-AAB2-2BC9CB59C4A1}" type="datetime1">
              <a:rPr lang="de-AT" smtClean="0"/>
              <a:t>03.10.2018</a:t>
            </a:fld>
            <a:endParaRPr lang="de-DE"/>
          </a:p>
        </p:txBody>
      </p:sp>
      <p:sp>
        <p:nvSpPr>
          <p:cNvPr id="4" name="Fußzeilenplatzhalter 3"/>
          <p:cNvSpPr>
            <a:spLocks noGrp="1"/>
          </p:cNvSpPr>
          <p:nvPr>
            <p:ph type="ftr" sz="quarter" idx="2"/>
          </p:nvPr>
        </p:nvSpPr>
        <p:spPr>
          <a:xfrm>
            <a:off x="1" y="9430091"/>
            <a:ext cx="2945659" cy="496411"/>
          </a:xfrm>
          <a:prstGeom prst="rect">
            <a:avLst/>
          </a:prstGeom>
        </p:spPr>
        <p:txBody>
          <a:bodyPr vert="horz" lIns="91433" tIns="45717" rIns="91433" bIns="45717"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433" tIns="45717" rIns="91433" bIns="45717" rtlCol="0" anchor="b"/>
          <a:lstStyle>
            <a:lvl1pPr algn="r">
              <a:defRPr sz="1200"/>
            </a:lvl1pPr>
          </a:lstStyle>
          <a:p>
            <a:fld id="{827FA7A4-FD44-AA41-9307-02EACEB6A5B9}" type="slidenum">
              <a:rPr lang="de-DE" smtClean="0"/>
              <a:t>‹Nr.›</a:t>
            </a:fld>
            <a:endParaRPr lang="de-DE"/>
          </a:p>
        </p:txBody>
      </p:sp>
    </p:spTree>
    <p:extLst>
      <p:ext uri="{BB962C8B-B14F-4D97-AF65-F5344CB8AC3E}">
        <p14:creationId xmlns:p14="http://schemas.microsoft.com/office/powerpoint/2010/main" val="99778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945659" cy="496411"/>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idx="1"/>
          </p:nvPr>
        </p:nvSpPr>
        <p:spPr>
          <a:xfrm>
            <a:off x="3850444" y="1"/>
            <a:ext cx="2945659" cy="496411"/>
          </a:xfrm>
          <a:prstGeom prst="rect">
            <a:avLst/>
          </a:prstGeom>
        </p:spPr>
        <p:txBody>
          <a:bodyPr vert="horz" lIns="91433" tIns="45717" rIns="91433" bIns="45717" rtlCol="0"/>
          <a:lstStyle>
            <a:lvl1pPr algn="r">
              <a:defRPr sz="1200"/>
            </a:lvl1pPr>
          </a:lstStyle>
          <a:p>
            <a:fld id="{0D97B3CE-D918-5841-A3C4-F822F7B8EC85}" type="datetime1">
              <a:rPr lang="de-AT" smtClean="0"/>
              <a:t>03.10.2018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de-DE"/>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433" tIns="45717" rIns="91433" bIns="45717"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1" y="9430091"/>
            <a:ext cx="2945659" cy="496411"/>
          </a:xfrm>
          <a:prstGeom prst="rect">
            <a:avLst/>
          </a:prstGeom>
        </p:spPr>
        <p:txBody>
          <a:bodyPr vert="horz" lIns="91433" tIns="45717" rIns="91433" bIns="4571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433" tIns="45717" rIns="91433" bIns="45717" rtlCol="0" anchor="b"/>
          <a:lstStyle>
            <a:lvl1pPr algn="r">
              <a:defRPr sz="1200"/>
            </a:lvl1pPr>
          </a:lstStyle>
          <a:p>
            <a:fld id="{49799636-862B-CE46-85B7-BD6C79BF28ED}" type="slidenum">
              <a:rPr lang="de-DE" smtClean="0"/>
              <a:t>‹Nr.›</a:t>
            </a:fld>
            <a:endParaRPr lang="de-DE"/>
          </a:p>
        </p:txBody>
      </p:sp>
    </p:spTree>
    <p:extLst>
      <p:ext uri="{BB962C8B-B14F-4D97-AF65-F5344CB8AC3E}">
        <p14:creationId xmlns:p14="http://schemas.microsoft.com/office/powerpoint/2010/main" val="3009779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9</a:t>
            </a:r>
            <a:r>
              <a:rPr lang="de-AT" baseline="0" dirty="0" smtClean="0"/>
              <a:t>e L-BG, 7 AVG</a:t>
            </a:r>
            <a:endParaRPr lang="de-AT" dirty="0"/>
          </a:p>
        </p:txBody>
      </p:sp>
      <p:sp>
        <p:nvSpPr>
          <p:cNvPr id="4" name="Foliennummernplatzhalter 3"/>
          <p:cNvSpPr>
            <a:spLocks noGrp="1"/>
          </p:cNvSpPr>
          <p:nvPr>
            <p:ph type="sldNum" sz="quarter" idx="10"/>
          </p:nvPr>
        </p:nvSpPr>
        <p:spPr/>
        <p:txBody>
          <a:bodyPr/>
          <a:lstStyle/>
          <a:p>
            <a:fld id="{49799636-862B-CE46-85B7-BD6C79BF28ED}" type="slidenum">
              <a:rPr lang="de-DE" smtClean="0"/>
              <a:t>7</a:t>
            </a:fld>
            <a:endParaRPr lang="de-DE" dirty="0"/>
          </a:p>
        </p:txBody>
      </p:sp>
    </p:spTree>
    <p:extLst>
      <p:ext uri="{BB962C8B-B14F-4D97-AF65-F5344CB8AC3E}">
        <p14:creationId xmlns:p14="http://schemas.microsoft.com/office/powerpoint/2010/main" val="312344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9</a:t>
            </a:r>
            <a:r>
              <a:rPr lang="de-AT" baseline="0" dirty="0" smtClean="0"/>
              <a:t>e L-BG, 7 AVG</a:t>
            </a:r>
            <a:endParaRPr lang="de-AT" dirty="0"/>
          </a:p>
        </p:txBody>
      </p:sp>
      <p:sp>
        <p:nvSpPr>
          <p:cNvPr id="4" name="Foliennummernplatzhalter 3"/>
          <p:cNvSpPr>
            <a:spLocks noGrp="1"/>
          </p:cNvSpPr>
          <p:nvPr>
            <p:ph type="sldNum" sz="quarter" idx="10"/>
          </p:nvPr>
        </p:nvSpPr>
        <p:spPr/>
        <p:txBody>
          <a:bodyPr/>
          <a:lstStyle/>
          <a:p>
            <a:fld id="{49799636-862B-CE46-85B7-BD6C79BF28ED}" type="slidenum">
              <a:rPr lang="de-DE" smtClean="0"/>
              <a:t>14</a:t>
            </a:fld>
            <a:endParaRPr lang="de-DE" dirty="0"/>
          </a:p>
        </p:txBody>
      </p:sp>
    </p:spTree>
    <p:extLst>
      <p:ext uri="{BB962C8B-B14F-4D97-AF65-F5344CB8AC3E}">
        <p14:creationId xmlns:p14="http://schemas.microsoft.com/office/powerpoint/2010/main" val="312344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49799636-862B-CE46-85B7-BD6C79BF28ED}" type="slidenum">
              <a:rPr lang="de-DE" smtClean="0">
                <a:solidFill>
                  <a:prstClr val="black"/>
                </a:solidFill>
              </a:rPr>
              <a:pPr/>
              <a:t>21</a:t>
            </a:fld>
            <a:endParaRPr lang="de-DE" dirty="0">
              <a:solidFill>
                <a:prstClr val="black"/>
              </a:solidFill>
            </a:endParaRPr>
          </a:p>
        </p:txBody>
      </p:sp>
    </p:spTree>
    <p:extLst>
      <p:ext uri="{BB962C8B-B14F-4D97-AF65-F5344CB8AC3E}">
        <p14:creationId xmlns:p14="http://schemas.microsoft.com/office/powerpoint/2010/main" val="312344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49799636-862B-CE46-85B7-BD6C79BF28ED}" type="slidenum">
              <a:rPr lang="de-DE" smtClean="0">
                <a:solidFill>
                  <a:prstClr val="black"/>
                </a:solidFill>
              </a:rPr>
              <a:pPr/>
              <a:t>23</a:t>
            </a:fld>
            <a:endParaRPr lang="de-DE">
              <a:solidFill>
                <a:prstClr val="black"/>
              </a:solidFill>
            </a:endParaRPr>
          </a:p>
        </p:txBody>
      </p:sp>
    </p:spTree>
    <p:extLst>
      <p:ext uri="{BB962C8B-B14F-4D97-AF65-F5344CB8AC3E}">
        <p14:creationId xmlns:p14="http://schemas.microsoft.com/office/powerpoint/2010/main" val="133148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49799636-862B-CE46-85B7-BD6C79BF28ED}" type="slidenum">
              <a:rPr lang="de-DE" smtClean="0">
                <a:solidFill>
                  <a:prstClr val="black"/>
                </a:solidFill>
              </a:rPr>
              <a:pPr/>
              <a:t>24</a:t>
            </a:fld>
            <a:endParaRPr lang="de-DE">
              <a:solidFill>
                <a:prstClr val="black"/>
              </a:solidFill>
            </a:endParaRPr>
          </a:p>
        </p:txBody>
      </p:sp>
    </p:spTree>
    <p:extLst>
      <p:ext uri="{BB962C8B-B14F-4D97-AF65-F5344CB8AC3E}">
        <p14:creationId xmlns:p14="http://schemas.microsoft.com/office/powerpoint/2010/main" val="159787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1" u="sng" dirty="0"/>
          </a:p>
        </p:txBody>
      </p:sp>
      <p:sp>
        <p:nvSpPr>
          <p:cNvPr id="4" name="Foliennummernplatzhalter 3"/>
          <p:cNvSpPr>
            <a:spLocks noGrp="1"/>
          </p:cNvSpPr>
          <p:nvPr>
            <p:ph type="sldNum" sz="quarter" idx="10"/>
          </p:nvPr>
        </p:nvSpPr>
        <p:spPr/>
        <p:txBody>
          <a:bodyPr/>
          <a:lstStyle/>
          <a:p>
            <a:fld id="{49799636-862B-CE46-85B7-BD6C79BF28ED}" type="slidenum">
              <a:rPr lang="de-DE" smtClean="0">
                <a:solidFill>
                  <a:prstClr val="black"/>
                </a:solidFill>
              </a:rPr>
              <a:pPr/>
              <a:t>26</a:t>
            </a:fld>
            <a:endParaRPr lang="de-DE">
              <a:solidFill>
                <a:prstClr val="black"/>
              </a:solidFill>
            </a:endParaRPr>
          </a:p>
        </p:txBody>
      </p:sp>
    </p:spTree>
    <p:extLst>
      <p:ext uri="{BB962C8B-B14F-4D97-AF65-F5344CB8AC3E}">
        <p14:creationId xmlns:p14="http://schemas.microsoft.com/office/powerpoint/2010/main" val="178159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folie 1">
    <p:spTree>
      <p:nvGrpSpPr>
        <p:cNvPr id="1" name=""/>
        <p:cNvGrpSpPr/>
        <p:nvPr/>
      </p:nvGrpSpPr>
      <p:grpSpPr>
        <a:xfrm>
          <a:off x="0" y="0"/>
          <a:ext cx="0" cy="0"/>
          <a:chOff x="0" y="0"/>
          <a:chExt cx="0" cy="0"/>
        </a:xfrm>
      </p:grpSpPr>
      <p:pic>
        <p:nvPicPr>
          <p:cNvPr id="3" name="Bild 1" descr="LS_15 PPT-Intro-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229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3" name="Titel 6"/>
          <p:cNvSpPr>
            <a:spLocks noGrp="1"/>
          </p:cNvSpPr>
          <p:nvPr>
            <p:ph type="title"/>
          </p:nvPr>
        </p:nvSpPr>
        <p:spPr>
          <a:xfrm>
            <a:off x="432000" y="1799999"/>
            <a:ext cx="828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7" name="Tabellenplatzhalter 5"/>
          <p:cNvSpPr>
            <a:spLocks noGrp="1"/>
          </p:cNvSpPr>
          <p:nvPr>
            <p:ph type="tbl" sz="quarter" idx="11"/>
          </p:nvPr>
        </p:nvSpPr>
        <p:spPr>
          <a:xfrm>
            <a:off x="431800" y="3060000"/>
            <a:ext cx="8280000" cy="3578225"/>
          </a:xfrm>
          <a:prstGeom prst="rect">
            <a:avLst/>
          </a:prstGeom>
        </p:spPr>
        <p:txBody>
          <a:bodyPr vert="horz"/>
          <a:lstStyle>
            <a:lvl1pPr marL="0" indent="0">
              <a:buNone/>
              <a:defRPr sz="2000"/>
            </a:lvl1pPr>
          </a:lstStyle>
          <a:p>
            <a:r>
              <a:rPr lang="de-DE"/>
              <a:t>Tabelle durch Klicken auf Symbol hinzufügen</a:t>
            </a:r>
            <a:endParaRPr lang="de-DE" dirty="0"/>
          </a:p>
        </p:txBody>
      </p:sp>
    </p:spTree>
    <p:extLst>
      <p:ext uri="{BB962C8B-B14F-4D97-AF65-F5344CB8AC3E}">
        <p14:creationId xmlns:p14="http://schemas.microsoft.com/office/powerpoint/2010/main" val="23750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tailfolie mit Bilder + Löwe">
    <p:spTree>
      <p:nvGrpSpPr>
        <p:cNvPr id="1" name=""/>
        <p:cNvGrpSpPr/>
        <p:nvPr/>
      </p:nvGrpSpPr>
      <p:grpSpPr>
        <a:xfrm>
          <a:off x="0" y="0"/>
          <a:ext cx="0" cy="0"/>
          <a:chOff x="0" y="0"/>
          <a:chExt cx="0" cy="0"/>
        </a:xfrm>
      </p:grpSpPr>
      <p:pic>
        <p:nvPicPr>
          <p:cNvPr id="14" name="Bild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Foliennummernplatzhalter 5"/>
          <p:cNvSpPr>
            <a:spLocks noGrp="1"/>
          </p:cNvSpPr>
          <p:nvPr>
            <p:ph type="sldNum" sz="quarter" idx="4"/>
          </p:nvPr>
        </p:nvSpPr>
        <p:spPr>
          <a:xfrm>
            <a:off x="7110000" y="5760000"/>
            <a:ext cx="1754421" cy="180000"/>
          </a:xfrm>
          <a:prstGeom prst="rect">
            <a:avLst/>
          </a:prstGeom>
        </p:spPr>
        <p:txBody>
          <a:bodyPr vert="horz" lIns="0" tIns="0" rIns="0" bIns="0" rtlCol="0" anchor="t"/>
          <a:lstStyle>
            <a:lvl1pPr algn="l">
              <a:defRPr sz="900">
                <a:solidFill>
                  <a:schemeClr val="tx1"/>
                </a:solidFill>
              </a:defRPr>
            </a:lvl1pPr>
          </a:lstStyle>
          <a:p>
            <a:r>
              <a:rPr lang="de-DE" dirty="0"/>
              <a:t>Folie Nr. </a:t>
            </a:r>
            <a:fld id="{75312D03-E2A0-DD45-8A89-86DAA7106CAA}" type="slidenum">
              <a:rPr lang="de-DE" smtClean="0"/>
              <a:pPr/>
              <a:t>‹Nr.›</a:t>
            </a:fld>
            <a:endParaRPr lang="de-DE" dirty="0">
              <a:solidFill>
                <a:srgbClr val="000000"/>
              </a:solidFill>
            </a:endParaRPr>
          </a:p>
        </p:txBody>
      </p:sp>
      <p:sp>
        <p:nvSpPr>
          <p:cNvPr id="5" name="Datumsplatzhalter 10"/>
          <p:cNvSpPr>
            <a:spLocks noGrp="1"/>
          </p:cNvSpPr>
          <p:nvPr>
            <p:ph type="dt" sz="half" idx="2"/>
          </p:nvPr>
        </p:nvSpPr>
        <p:spPr>
          <a:xfrm>
            <a:off x="7109999" y="5940000"/>
            <a:ext cx="1754420" cy="186433"/>
          </a:xfrm>
          <a:prstGeom prst="rect">
            <a:avLst/>
          </a:prstGeom>
        </p:spPr>
        <p:txBody>
          <a:bodyPr vert="horz" lIns="0" tIns="0" rIns="0" bIns="0" rtlCol="0" anchor="t"/>
          <a:lstStyle>
            <a:lvl1pPr algn="l">
              <a:defRPr sz="900">
                <a:solidFill>
                  <a:srgbClr val="000000"/>
                </a:solidFill>
              </a:defRPr>
            </a:lvl1pPr>
          </a:lstStyle>
          <a:p>
            <a:fld id="{42970EDA-2183-450C-94A4-298F58646ED1}" type="datetime4">
              <a:rPr lang="de-AT" smtClean="0"/>
              <a:t>3. Oktober 2018</a:t>
            </a:fld>
            <a:endParaRPr lang="de-DE" dirty="0"/>
          </a:p>
        </p:txBody>
      </p:sp>
      <p:sp>
        <p:nvSpPr>
          <p:cNvPr id="6" name="Fußzeilenplatzhalter 11"/>
          <p:cNvSpPr>
            <a:spLocks noGrp="1"/>
          </p:cNvSpPr>
          <p:nvPr>
            <p:ph type="ftr" sz="quarter" idx="3"/>
          </p:nvPr>
        </p:nvSpPr>
        <p:spPr>
          <a:xfrm>
            <a:off x="7109998" y="6173787"/>
            <a:ext cx="1754421" cy="460694"/>
          </a:xfrm>
          <a:prstGeom prst="rect">
            <a:avLst/>
          </a:prstGeom>
        </p:spPr>
        <p:txBody>
          <a:bodyPr vert="horz" lIns="0" tIns="0" rIns="0" bIns="0" rtlCol="0" anchor="t"/>
          <a:lstStyle>
            <a:lvl1pPr algn="l">
              <a:defRPr sz="900" b="1">
                <a:solidFill>
                  <a:srgbClr val="000000"/>
                </a:solidFill>
              </a:defRPr>
            </a:lvl1pPr>
          </a:lstStyle>
          <a:p>
            <a:r>
              <a:rPr lang="de-DE"/>
              <a:t>Dienststellenbezeichnung, Name (akad. Grad, Vor- und Zuname) </a:t>
            </a:r>
            <a:endParaRPr lang="de-DE" dirty="0"/>
          </a:p>
        </p:txBody>
      </p:sp>
      <p:sp>
        <p:nvSpPr>
          <p:cNvPr id="7" name="Titel 6"/>
          <p:cNvSpPr>
            <a:spLocks noGrp="1"/>
          </p:cNvSpPr>
          <p:nvPr>
            <p:ph type="title"/>
          </p:nvPr>
        </p:nvSpPr>
        <p:spPr>
          <a:xfrm>
            <a:off x="432000" y="1799999"/>
            <a:ext cx="612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8" name="Textplatzhalter 28"/>
          <p:cNvSpPr>
            <a:spLocks noGrp="1"/>
          </p:cNvSpPr>
          <p:nvPr>
            <p:ph type="body" sz="quarter" idx="10"/>
          </p:nvPr>
        </p:nvSpPr>
        <p:spPr>
          <a:xfrm>
            <a:off x="431800" y="3060000"/>
            <a:ext cx="6120000" cy="1620000"/>
          </a:xfrm>
          <a:prstGeom prst="rect">
            <a:avLst/>
          </a:prstGeom>
        </p:spPr>
        <p:txBody>
          <a:bodyPr/>
          <a:lstStyle>
            <a:lvl1pPr marL="0" indent="0">
              <a:buClr>
                <a:srgbClr val="C5000F"/>
              </a:buClr>
              <a:buSzPct val="150000"/>
              <a:buFont typeface="Arial Narrow"/>
              <a:buNone/>
              <a:defRPr sz="2000"/>
            </a:lvl1pPr>
            <a:lvl2pPr marL="742950" indent="-285750">
              <a:buClr>
                <a:schemeClr val="tx1"/>
              </a:buClr>
              <a:buSzPct val="100000"/>
              <a:buFont typeface="Arial Narrow"/>
              <a:buChar char="­"/>
              <a:defRPr sz="2200"/>
            </a:lvl2pPr>
            <a:lvl3pPr marL="1143000" indent="-228600">
              <a:buSzPct val="80000"/>
              <a:buFont typeface="Wingdings" charset="2"/>
              <a:buChar char="§"/>
              <a:defRPr sz="2000"/>
            </a:lvl3pPr>
          </a:lstStyle>
          <a:p>
            <a:pPr lvl="0"/>
            <a:r>
              <a:rPr lang="de-DE"/>
              <a:t>Textmasterformat bearbeiten</a:t>
            </a:r>
          </a:p>
        </p:txBody>
      </p:sp>
      <p:sp>
        <p:nvSpPr>
          <p:cNvPr id="10" name="Bildplatzhalter 9"/>
          <p:cNvSpPr>
            <a:spLocks noGrp="1"/>
          </p:cNvSpPr>
          <p:nvPr>
            <p:ph type="pic" sz="quarter" idx="11"/>
          </p:nvPr>
        </p:nvSpPr>
        <p:spPr>
          <a:xfrm>
            <a:off x="504825" y="4984828"/>
            <a:ext cx="1440000" cy="1440000"/>
          </a:xfrm>
          <a:prstGeom prst="rect">
            <a:avLst/>
          </a:prstGeom>
        </p:spPr>
        <p:txBody>
          <a:bodyPr vert="horz"/>
          <a:lstStyle>
            <a:lvl1pPr marL="0" indent="0">
              <a:buNone/>
              <a:defRPr sz="1400">
                <a:solidFill>
                  <a:schemeClr val="bg1">
                    <a:lumMod val="85000"/>
                  </a:schemeClr>
                </a:solidFill>
              </a:defRPr>
            </a:lvl1pPr>
          </a:lstStyle>
          <a:p>
            <a:r>
              <a:rPr lang="de-DE"/>
              <a:t>Bild durch Klicken auf Symbol hinzufügen</a:t>
            </a:r>
            <a:endParaRPr lang="de-DE" dirty="0"/>
          </a:p>
        </p:txBody>
      </p:sp>
      <p:sp>
        <p:nvSpPr>
          <p:cNvPr id="11" name="Bildplatzhalter 9"/>
          <p:cNvSpPr>
            <a:spLocks noGrp="1"/>
          </p:cNvSpPr>
          <p:nvPr>
            <p:ph type="pic" sz="quarter" idx="12"/>
          </p:nvPr>
        </p:nvSpPr>
        <p:spPr>
          <a:xfrm>
            <a:off x="2040550" y="4984828"/>
            <a:ext cx="1440000" cy="144000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
        <p:nvSpPr>
          <p:cNvPr id="12" name="Bildplatzhalter 9"/>
          <p:cNvSpPr>
            <a:spLocks noGrp="1"/>
          </p:cNvSpPr>
          <p:nvPr>
            <p:ph type="pic" sz="quarter" idx="13"/>
          </p:nvPr>
        </p:nvSpPr>
        <p:spPr>
          <a:xfrm>
            <a:off x="3576275" y="4984828"/>
            <a:ext cx="1440000" cy="144000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
        <p:nvSpPr>
          <p:cNvPr id="13" name="Bildplatzhalter 9"/>
          <p:cNvSpPr>
            <a:spLocks noGrp="1"/>
          </p:cNvSpPr>
          <p:nvPr>
            <p:ph type="pic" sz="quarter" idx="14"/>
          </p:nvPr>
        </p:nvSpPr>
        <p:spPr>
          <a:xfrm>
            <a:off x="5112000" y="4984828"/>
            <a:ext cx="1440000" cy="144000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340097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tailfolie mit Bild">
    <p:spTree>
      <p:nvGrpSpPr>
        <p:cNvPr id="1" name=""/>
        <p:cNvGrpSpPr/>
        <p:nvPr/>
      </p:nvGrpSpPr>
      <p:grpSpPr>
        <a:xfrm>
          <a:off x="0" y="0"/>
          <a:ext cx="0" cy="0"/>
          <a:chOff x="0" y="0"/>
          <a:chExt cx="0" cy="0"/>
        </a:xfrm>
      </p:grpSpPr>
      <p:sp>
        <p:nvSpPr>
          <p:cNvPr id="3" name="Textplatzhalter 28"/>
          <p:cNvSpPr>
            <a:spLocks noGrp="1"/>
          </p:cNvSpPr>
          <p:nvPr>
            <p:ph type="body" sz="quarter" idx="11"/>
          </p:nvPr>
        </p:nvSpPr>
        <p:spPr>
          <a:xfrm>
            <a:off x="5112000" y="3060000"/>
            <a:ext cx="3750842"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8650" indent="-184150">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4" name="Textplatzhalter 3"/>
          <p:cNvSpPr>
            <a:spLocks noGrp="1"/>
          </p:cNvSpPr>
          <p:nvPr>
            <p:ph type="body" sz="quarter" idx="13" hasCustomPrompt="1"/>
          </p:nvPr>
        </p:nvSpPr>
        <p:spPr>
          <a:xfrm>
            <a:off x="5117794" y="1800225"/>
            <a:ext cx="3744000" cy="971550"/>
          </a:xfrm>
          <a:prstGeom prst="rect">
            <a:avLst/>
          </a:prstGeom>
        </p:spPr>
        <p:txBody>
          <a:bodyPr vert="horz"/>
          <a:lstStyle>
            <a:lvl1pPr marL="0" indent="0">
              <a:buNone/>
              <a:defRPr b="1">
                <a:latin typeface="+mj-lt"/>
              </a:defRPr>
            </a:lvl1pPr>
          </a:lstStyle>
          <a:p>
            <a:pPr lvl="0"/>
            <a:r>
              <a:rPr lang="de-AT" dirty="0"/>
              <a:t>Titel hinzufügen</a:t>
            </a:r>
            <a:endParaRPr lang="de-DE" dirty="0"/>
          </a:p>
        </p:txBody>
      </p:sp>
      <p:sp>
        <p:nvSpPr>
          <p:cNvPr id="9" name="Bildplatzhalter 7"/>
          <p:cNvSpPr>
            <a:spLocks noGrp="1"/>
          </p:cNvSpPr>
          <p:nvPr>
            <p:ph type="pic" sz="quarter" idx="14"/>
          </p:nvPr>
        </p:nvSpPr>
        <p:spPr>
          <a:xfrm>
            <a:off x="432000" y="1964508"/>
            <a:ext cx="3744913" cy="3743325"/>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187138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rcollage">
    <p:spTree>
      <p:nvGrpSpPr>
        <p:cNvPr id="1" name=""/>
        <p:cNvGrpSpPr/>
        <p:nvPr/>
      </p:nvGrpSpPr>
      <p:grpSpPr>
        <a:xfrm>
          <a:off x="0" y="0"/>
          <a:ext cx="0" cy="0"/>
          <a:chOff x="0" y="0"/>
          <a:chExt cx="0" cy="0"/>
        </a:xfrm>
      </p:grpSpPr>
      <p:sp>
        <p:nvSpPr>
          <p:cNvPr id="6" name="Bildplatzhalter 4"/>
          <p:cNvSpPr>
            <a:spLocks noGrp="1"/>
          </p:cNvSpPr>
          <p:nvPr>
            <p:ph type="pic" sz="quarter" idx="11"/>
          </p:nvPr>
        </p:nvSpPr>
        <p:spPr>
          <a:xfrm>
            <a:off x="4112923" y="1800000"/>
            <a:ext cx="2340000" cy="2736528"/>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
        <p:nvSpPr>
          <p:cNvPr id="7" name="Bildplatzhalter 4"/>
          <p:cNvSpPr>
            <a:spLocks noGrp="1"/>
          </p:cNvSpPr>
          <p:nvPr>
            <p:ph type="pic" sz="quarter" idx="12"/>
          </p:nvPr>
        </p:nvSpPr>
        <p:spPr>
          <a:xfrm>
            <a:off x="6534000" y="1800000"/>
            <a:ext cx="2340000" cy="2736528"/>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
        <p:nvSpPr>
          <p:cNvPr id="8" name="Bildplatzhalter 4"/>
          <p:cNvSpPr>
            <a:spLocks noGrp="1"/>
          </p:cNvSpPr>
          <p:nvPr>
            <p:ph type="pic" sz="quarter" idx="13"/>
          </p:nvPr>
        </p:nvSpPr>
        <p:spPr>
          <a:xfrm>
            <a:off x="4112923" y="4611951"/>
            <a:ext cx="1530000" cy="197605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
        <p:nvSpPr>
          <p:cNvPr id="9" name="Bildplatzhalter 4"/>
          <p:cNvSpPr>
            <a:spLocks noGrp="1"/>
          </p:cNvSpPr>
          <p:nvPr>
            <p:ph type="pic" sz="quarter" idx="14"/>
          </p:nvPr>
        </p:nvSpPr>
        <p:spPr>
          <a:xfrm>
            <a:off x="5728462" y="4611951"/>
            <a:ext cx="1530000" cy="197605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
        <p:nvSpPr>
          <p:cNvPr id="10" name="Bildplatzhalter 4"/>
          <p:cNvSpPr>
            <a:spLocks noGrp="1"/>
          </p:cNvSpPr>
          <p:nvPr>
            <p:ph type="pic" sz="quarter" idx="15"/>
          </p:nvPr>
        </p:nvSpPr>
        <p:spPr>
          <a:xfrm>
            <a:off x="7344000" y="4611951"/>
            <a:ext cx="1530000" cy="197605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
        <p:nvSpPr>
          <p:cNvPr id="12" name="Bildplatzhalter 4"/>
          <p:cNvSpPr>
            <a:spLocks noGrp="1"/>
          </p:cNvSpPr>
          <p:nvPr>
            <p:ph type="pic" sz="quarter" idx="10"/>
          </p:nvPr>
        </p:nvSpPr>
        <p:spPr>
          <a:xfrm>
            <a:off x="271463" y="1800001"/>
            <a:ext cx="3772800" cy="478800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3650105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zelbild">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270000" y="1800000"/>
            <a:ext cx="8604000" cy="4788000"/>
          </a:xfrm>
          <a:prstGeom prst="rect">
            <a:avLst/>
          </a:prstGeom>
        </p:spPr>
        <p:txBody>
          <a:bodyPr vert="horz"/>
          <a:lstStyle>
            <a:lvl1pPr marL="0" indent="0">
              <a:buNone/>
              <a:defRPr sz="1400">
                <a:solidFill>
                  <a:srgbClr val="D9D9D9"/>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86896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229600" cy="1143000"/>
          </a:xfrm>
          <a:prstGeom prst="rect">
            <a:avLst/>
          </a:prstGeom>
        </p:spPr>
        <p:txBody>
          <a:bodyPr>
            <a:normAutofit/>
          </a:bodyPr>
          <a:lstStyle>
            <a:lvl1pPr algn="l">
              <a:defRPr sz="2800">
                <a:solidFill>
                  <a:srgbClr val="009200"/>
                </a:solidFill>
              </a:defRPr>
            </a:lvl1pPr>
          </a:lstStyle>
          <a:p>
            <a:r>
              <a:rPr lang="de-DE" dirty="0"/>
              <a:t>Titelmasterformat durch Klicken bearbeiten</a:t>
            </a:r>
            <a:endParaRPr lang="de-AT" dirty="0"/>
          </a:p>
        </p:txBody>
      </p:sp>
      <p:sp>
        <p:nvSpPr>
          <p:cNvPr id="3" name="Inhaltsplatzhalter 2"/>
          <p:cNvSpPr>
            <a:spLocks noGrp="1"/>
          </p:cNvSpPr>
          <p:nvPr>
            <p:ph idx="1"/>
          </p:nvPr>
        </p:nvSpPr>
        <p:spPr>
          <a:xfrm>
            <a:off x="251520" y="1556792"/>
            <a:ext cx="8568952" cy="4752528"/>
          </a:xfrm>
          <a:prstGeom prst="rect">
            <a:avLst/>
          </a:prstGeom>
        </p:spPr>
        <p:txBody>
          <a:bodyPr>
            <a:normAutofit/>
          </a:bodyPr>
          <a:lstStyle>
            <a:lvl1pPr>
              <a:spcBef>
                <a:spcPts val="0"/>
              </a:spcBef>
              <a:spcAft>
                <a:spcPts val="0"/>
              </a:spcAft>
              <a:buClr>
                <a:schemeClr val="accent3"/>
              </a:buClr>
              <a:defRPr sz="2100">
                <a:latin typeface="Arial" pitchFamily="34" charset="0"/>
                <a:cs typeface="Arial" pitchFamily="34" charset="0"/>
              </a:defRPr>
            </a:lvl1pPr>
            <a:lvl2pPr>
              <a:spcBef>
                <a:spcPts val="0"/>
              </a:spcBef>
              <a:spcAft>
                <a:spcPts val="0"/>
              </a:spcAft>
              <a:buClr>
                <a:schemeClr val="accent3"/>
              </a:buClr>
              <a:defRPr sz="2100"/>
            </a:lvl2pPr>
            <a:lvl3pPr>
              <a:spcBef>
                <a:spcPts val="0"/>
              </a:spcBef>
              <a:spcAft>
                <a:spcPts val="0"/>
              </a:spcAft>
              <a:buClr>
                <a:schemeClr val="accent3"/>
              </a:buClr>
              <a:defRPr sz="2100"/>
            </a:lvl3pPr>
            <a:lvl4pPr>
              <a:spcBef>
                <a:spcPts val="0"/>
              </a:spcBef>
              <a:spcAft>
                <a:spcPts val="0"/>
              </a:spcAft>
              <a:buClr>
                <a:schemeClr val="accent3"/>
              </a:buClr>
              <a:defRPr sz="2100"/>
            </a:lvl4pPr>
            <a:lvl5pPr>
              <a:spcBef>
                <a:spcPts val="0"/>
              </a:spcBef>
              <a:spcAft>
                <a:spcPts val="0"/>
              </a:spcAft>
              <a:buClr>
                <a:schemeClr val="accent3"/>
              </a:buClr>
              <a:defRPr sz="21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Foliennummernplatzhalter 6"/>
          <p:cNvSpPr>
            <a:spLocks noGrp="1"/>
          </p:cNvSpPr>
          <p:nvPr>
            <p:ph type="sldNum" sz="quarter" idx="12"/>
          </p:nvPr>
        </p:nvSpPr>
        <p:spPr>
          <a:xfrm>
            <a:off x="8100392" y="6356350"/>
            <a:ext cx="720080" cy="365125"/>
          </a:xfrm>
          <a:prstGeom prst="rect">
            <a:avLst/>
          </a:prstGeom>
        </p:spPr>
        <p:txBody>
          <a:bodyPr/>
          <a:lstStyle>
            <a:lvl1pPr algn="r">
              <a:defRPr sz="1100">
                <a:latin typeface="Arial" panose="020B0604020202020204" pitchFamily="34" charset="0"/>
                <a:cs typeface="Arial" panose="020B0604020202020204" pitchFamily="34" charset="0"/>
              </a:defRPr>
            </a:lvl1pPr>
          </a:lstStyle>
          <a:p>
            <a:fld id="{65A43175-7E8C-4519-8CD1-D384B9D413EC}" type="slidenum">
              <a:rPr lang="de-AT" smtClean="0"/>
              <a:pPr/>
              <a:t>‹Nr.›</a:t>
            </a:fld>
            <a:endParaRPr lang="de-AT" dirty="0"/>
          </a:p>
        </p:txBody>
      </p:sp>
    </p:spTree>
    <p:extLst>
      <p:ext uri="{BB962C8B-B14F-4D97-AF65-F5344CB8AC3E}">
        <p14:creationId xmlns:p14="http://schemas.microsoft.com/office/powerpoint/2010/main" val="402135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folie 2">
    <p:spTree>
      <p:nvGrpSpPr>
        <p:cNvPr id="1" name=""/>
        <p:cNvGrpSpPr/>
        <p:nvPr/>
      </p:nvGrpSpPr>
      <p:grpSpPr>
        <a:xfrm>
          <a:off x="0" y="0"/>
          <a:ext cx="0" cy="0"/>
          <a:chOff x="0" y="0"/>
          <a:chExt cx="0" cy="0"/>
        </a:xfrm>
      </p:grpSpPr>
      <p:pic>
        <p:nvPicPr>
          <p:cNvPr id="3" name="Bild 1" descr="LS_15 PPT-Intro-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513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6" name="Rechteck 5"/>
          <p:cNvSpPr/>
          <p:nvPr userDrawn="1"/>
        </p:nvSpPr>
        <p:spPr>
          <a:xfrm>
            <a:off x="0" y="1315590"/>
            <a:ext cx="9144000" cy="554937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el 6"/>
          <p:cNvSpPr>
            <a:spLocks noGrp="1"/>
          </p:cNvSpPr>
          <p:nvPr>
            <p:ph type="title"/>
          </p:nvPr>
        </p:nvSpPr>
        <p:spPr>
          <a:xfrm>
            <a:off x="432000" y="1800000"/>
            <a:ext cx="8424000" cy="2268000"/>
          </a:xfrm>
          <a:prstGeom prst="rect">
            <a:avLst/>
          </a:prstGeom>
        </p:spPr>
        <p:txBody>
          <a:bodyPr vert="horz" anchor="t"/>
          <a:lstStyle>
            <a:lvl1pPr algn="l">
              <a:lnSpc>
                <a:spcPct val="100000"/>
              </a:lnSpc>
              <a:defRPr sz="5000" b="1" baseline="0">
                <a:solidFill>
                  <a:schemeClr val="tx1"/>
                </a:solidFill>
              </a:defRPr>
            </a:lvl1pPr>
          </a:lstStyle>
          <a:p>
            <a:r>
              <a:rPr lang="de-DE"/>
              <a:t>Titelmasterformat durch Klicken bearbeiten</a:t>
            </a:r>
            <a:endParaRPr lang="de-DE" dirty="0"/>
          </a:p>
        </p:txBody>
      </p:sp>
      <p:sp>
        <p:nvSpPr>
          <p:cNvPr id="14" name="Textplatzhalter 13"/>
          <p:cNvSpPr>
            <a:spLocks noGrp="1"/>
          </p:cNvSpPr>
          <p:nvPr>
            <p:ph type="body" sz="quarter" idx="10" hasCustomPrompt="1"/>
          </p:nvPr>
        </p:nvSpPr>
        <p:spPr>
          <a:xfrm>
            <a:off x="432000" y="4428000"/>
            <a:ext cx="8424000" cy="216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a:t>Datum</a:t>
            </a:r>
          </a:p>
        </p:txBody>
      </p:sp>
      <p:sp>
        <p:nvSpPr>
          <p:cNvPr id="15" name="Textplatzhalter 13"/>
          <p:cNvSpPr>
            <a:spLocks noGrp="1"/>
          </p:cNvSpPr>
          <p:nvPr>
            <p:ph type="body" sz="quarter" idx="11" hasCustomPrompt="1"/>
          </p:nvPr>
        </p:nvSpPr>
        <p:spPr>
          <a:xfrm>
            <a:off x="431999" y="4716000"/>
            <a:ext cx="8424000" cy="45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a:t>Dienststellenbezeichnung nach CD</a:t>
            </a: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de-AT" dirty="0"/>
              <a:t>Dienststellenbezeichnung nach CD</a:t>
            </a:r>
          </a:p>
          <a:p>
            <a:pPr lvl="0"/>
            <a:endParaRPr lang="de-AT" dirty="0"/>
          </a:p>
        </p:txBody>
      </p:sp>
      <p:sp>
        <p:nvSpPr>
          <p:cNvPr id="17" name="Textplatzhalter 13"/>
          <p:cNvSpPr>
            <a:spLocks noGrp="1"/>
          </p:cNvSpPr>
          <p:nvPr>
            <p:ph type="body" sz="quarter" idx="12" hasCustomPrompt="1"/>
          </p:nvPr>
        </p:nvSpPr>
        <p:spPr>
          <a:xfrm>
            <a:off x="431999" y="5256862"/>
            <a:ext cx="8424000" cy="1152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1" i="0" u="none" strike="noStrike" baseline="0" smtClean="0">
                <a:solidFill>
                  <a:schemeClr val="tx1"/>
                </a:solidFill>
                <a:latin typeface="Trebuchet MS"/>
                <a:cs typeface="Trebuchet MS"/>
              </a:defRPr>
            </a:lvl1pPr>
          </a:lstStyle>
          <a:p>
            <a:pPr lvl="0"/>
            <a:r>
              <a:rPr lang="de-AT" dirty="0"/>
              <a:t>Name (akad. Grad, Vor- und Zuname)</a:t>
            </a:r>
          </a:p>
        </p:txBody>
      </p:sp>
    </p:spTree>
    <p:extLst>
      <p:ext uri="{BB962C8B-B14F-4D97-AF65-F5344CB8AC3E}">
        <p14:creationId xmlns:p14="http://schemas.microsoft.com/office/powerpoint/2010/main" val="417180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elfolie + Sponsoren">
    <p:spTree>
      <p:nvGrpSpPr>
        <p:cNvPr id="1" name=""/>
        <p:cNvGrpSpPr/>
        <p:nvPr/>
      </p:nvGrpSpPr>
      <p:grpSpPr>
        <a:xfrm>
          <a:off x="0" y="0"/>
          <a:ext cx="0" cy="0"/>
          <a:chOff x="0" y="0"/>
          <a:chExt cx="0" cy="0"/>
        </a:xfrm>
      </p:grpSpPr>
      <p:sp>
        <p:nvSpPr>
          <p:cNvPr id="9" name="Rechteck 8"/>
          <p:cNvSpPr/>
          <p:nvPr userDrawn="1"/>
        </p:nvSpPr>
        <p:spPr>
          <a:xfrm>
            <a:off x="0" y="1315590"/>
            <a:ext cx="9144000" cy="477537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el 6"/>
          <p:cNvSpPr>
            <a:spLocks noGrp="1"/>
          </p:cNvSpPr>
          <p:nvPr>
            <p:ph type="title"/>
          </p:nvPr>
        </p:nvSpPr>
        <p:spPr>
          <a:xfrm>
            <a:off x="432000" y="1800000"/>
            <a:ext cx="8424000" cy="2268000"/>
          </a:xfrm>
          <a:prstGeom prst="rect">
            <a:avLst/>
          </a:prstGeom>
        </p:spPr>
        <p:txBody>
          <a:bodyPr vert="horz" anchor="t"/>
          <a:lstStyle>
            <a:lvl1pPr algn="l">
              <a:lnSpc>
                <a:spcPct val="100000"/>
              </a:lnSpc>
              <a:defRPr sz="5000" b="1" baseline="0">
                <a:solidFill>
                  <a:schemeClr val="tx1"/>
                </a:solidFill>
              </a:defRPr>
            </a:lvl1pPr>
          </a:lstStyle>
          <a:p>
            <a:r>
              <a:rPr lang="de-DE"/>
              <a:t>Titelmasterformat durch Klicken bearbeiten</a:t>
            </a:r>
            <a:endParaRPr lang="de-DE" dirty="0"/>
          </a:p>
        </p:txBody>
      </p:sp>
      <p:sp>
        <p:nvSpPr>
          <p:cNvPr id="14" name="Textplatzhalter 13"/>
          <p:cNvSpPr>
            <a:spLocks noGrp="1"/>
          </p:cNvSpPr>
          <p:nvPr>
            <p:ph type="body" sz="quarter" idx="10" hasCustomPrompt="1"/>
          </p:nvPr>
        </p:nvSpPr>
        <p:spPr>
          <a:xfrm>
            <a:off x="432000" y="4428000"/>
            <a:ext cx="8424000" cy="216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a:t>Datum</a:t>
            </a:r>
          </a:p>
        </p:txBody>
      </p:sp>
      <p:sp>
        <p:nvSpPr>
          <p:cNvPr id="15" name="Textplatzhalter 13"/>
          <p:cNvSpPr>
            <a:spLocks noGrp="1"/>
          </p:cNvSpPr>
          <p:nvPr>
            <p:ph type="body" sz="quarter" idx="11" hasCustomPrompt="1"/>
          </p:nvPr>
        </p:nvSpPr>
        <p:spPr>
          <a:xfrm>
            <a:off x="431999" y="4716000"/>
            <a:ext cx="8424000" cy="45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a:t>Dienststellenbezeichnung nach CD</a:t>
            </a: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de-AT" dirty="0"/>
              <a:t>Dienststellenbezeichnung nach CD</a:t>
            </a:r>
          </a:p>
          <a:p>
            <a:pPr lvl="0"/>
            <a:endParaRPr lang="de-AT" dirty="0"/>
          </a:p>
        </p:txBody>
      </p:sp>
      <p:sp>
        <p:nvSpPr>
          <p:cNvPr id="17" name="Textplatzhalter 13"/>
          <p:cNvSpPr>
            <a:spLocks noGrp="1"/>
          </p:cNvSpPr>
          <p:nvPr>
            <p:ph type="body" sz="quarter" idx="12" hasCustomPrompt="1"/>
          </p:nvPr>
        </p:nvSpPr>
        <p:spPr>
          <a:xfrm>
            <a:off x="431999" y="5256862"/>
            <a:ext cx="8424000" cy="54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1" i="0" u="none" strike="noStrike" baseline="0" smtClean="0">
                <a:solidFill>
                  <a:schemeClr val="tx1"/>
                </a:solidFill>
                <a:latin typeface="Trebuchet MS"/>
                <a:cs typeface="Trebuchet MS"/>
              </a:defRPr>
            </a:lvl1pPr>
          </a:lstStyle>
          <a:p>
            <a:pPr lvl="0"/>
            <a:r>
              <a:rPr lang="de-AT" dirty="0"/>
              <a:t>Name (akad. Grad, Vor- und Zuname)</a:t>
            </a:r>
          </a:p>
        </p:txBody>
      </p:sp>
    </p:spTree>
    <p:extLst>
      <p:ext uri="{BB962C8B-B14F-4D97-AF65-F5344CB8AC3E}">
        <p14:creationId xmlns:p14="http://schemas.microsoft.com/office/powerpoint/2010/main" val="133889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etailfolie + Fußzeile + Löwe">
    <p:spTree>
      <p:nvGrpSpPr>
        <p:cNvPr id="1" name=""/>
        <p:cNvGrpSpPr/>
        <p:nvPr/>
      </p:nvGrpSpPr>
      <p:grpSpPr>
        <a:xfrm>
          <a:off x="0" y="0"/>
          <a:ext cx="0" cy="0"/>
          <a:chOff x="0" y="0"/>
          <a:chExt cx="0" cy="0"/>
        </a:xfrm>
      </p:grpSpPr>
      <p:pic>
        <p:nvPicPr>
          <p:cNvPr id="26" name="Bild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Foliennummernplatzhalter 5"/>
          <p:cNvSpPr>
            <a:spLocks noGrp="1"/>
          </p:cNvSpPr>
          <p:nvPr>
            <p:ph type="sldNum" sz="quarter" idx="4"/>
          </p:nvPr>
        </p:nvSpPr>
        <p:spPr>
          <a:xfrm>
            <a:off x="7110000" y="5760000"/>
            <a:ext cx="1754421" cy="180000"/>
          </a:xfrm>
          <a:prstGeom prst="rect">
            <a:avLst/>
          </a:prstGeom>
        </p:spPr>
        <p:txBody>
          <a:bodyPr vert="horz" lIns="0" tIns="0" rIns="0" bIns="0" rtlCol="0" anchor="t"/>
          <a:lstStyle>
            <a:lvl1pPr algn="l">
              <a:defRPr sz="900">
                <a:solidFill>
                  <a:schemeClr val="tx1"/>
                </a:solidFill>
              </a:defRPr>
            </a:lvl1pPr>
          </a:lstStyle>
          <a:p>
            <a:r>
              <a:rPr lang="de-DE" dirty="0"/>
              <a:t>Folie Nr. </a:t>
            </a:r>
            <a:fld id="{75312D03-E2A0-DD45-8A89-86DAA7106CAA}" type="slidenum">
              <a:rPr lang="de-DE" smtClean="0"/>
              <a:pPr/>
              <a:t>‹Nr.›</a:t>
            </a:fld>
            <a:endParaRPr lang="de-DE" dirty="0">
              <a:solidFill>
                <a:srgbClr val="000000"/>
              </a:solidFill>
            </a:endParaRPr>
          </a:p>
        </p:txBody>
      </p:sp>
      <p:sp>
        <p:nvSpPr>
          <p:cNvPr id="21" name="Datumsplatzhalter 10"/>
          <p:cNvSpPr>
            <a:spLocks noGrp="1"/>
          </p:cNvSpPr>
          <p:nvPr>
            <p:ph type="dt" sz="half" idx="2"/>
          </p:nvPr>
        </p:nvSpPr>
        <p:spPr>
          <a:xfrm>
            <a:off x="7109999" y="5940000"/>
            <a:ext cx="1754420" cy="186433"/>
          </a:xfrm>
          <a:prstGeom prst="rect">
            <a:avLst/>
          </a:prstGeom>
        </p:spPr>
        <p:txBody>
          <a:bodyPr vert="horz" lIns="0" tIns="0" rIns="0" bIns="0" rtlCol="0" anchor="t"/>
          <a:lstStyle>
            <a:lvl1pPr algn="l">
              <a:defRPr sz="900">
                <a:solidFill>
                  <a:srgbClr val="000000"/>
                </a:solidFill>
              </a:defRPr>
            </a:lvl1pPr>
          </a:lstStyle>
          <a:p>
            <a:fld id="{7EDDBCAC-36C2-47C1-97B4-19F305A052ED}" type="datetime4">
              <a:rPr lang="de-AT" smtClean="0"/>
              <a:t>3. Oktober 2018</a:t>
            </a:fld>
            <a:endParaRPr lang="de-DE" dirty="0"/>
          </a:p>
        </p:txBody>
      </p:sp>
      <p:sp>
        <p:nvSpPr>
          <p:cNvPr id="25" name="Fußzeilenplatzhalter 11"/>
          <p:cNvSpPr>
            <a:spLocks noGrp="1"/>
          </p:cNvSpPr>
          <p:nvPr>
            <p:ph type="ftr" sz="quarter" idx="3"/>
          </p:nvPr>
        </p:nvSpPr>
        <p:spPr>
          <a:xfrm>
            <a:off x="7109998" y="6173787"/>
            <a:ext cx="1754421" cy="460694"/>
          </a:xfrm>
          <a:prstGeom prst="rect">
            <a:avLst/>
          </a:prstGeom>
        </p:spPr>
        <p:txBody>
          <a:bodyPr vert="horz" lIns="0" tIns="0" rIns="0" bIns="0" rtlCol="0" anchor="t"/>
          <a:lstStyle>
            <a:lvl1pPr algn="l">
              <a:defRPr sz="900" b="1">
                <a:solidFill>
                  <a:srgbClr val="000000"/>
                </a:solidFill>
              </a:defRPr>
            </a:lvl1pPr>
          </a:lstStyle>
          <a:p>
            <a:r>
              <a:rPr lang="de-DE"/>
              <a:t>Dienststellenbezeichnung, Name (akad. Grad, Vor- und Zuname) </a:t>
            </a:r>
            <a:endParaRPr lang="de-DE" dirty="0"/>
          </a:p>
        </p:txBody>
      </p:sp>
      <p:sp>
        <p:nvSpPr>
          <p:cNvPr id="27" name="Titel 6"/>
          <p:cNvSpPr>
            <a:spLocks noGrp="1"/>
          </p:cNvSpPr>
          <p:nvPr>
            <p:ph type="title"/>
          </p:nvPr>
        </p:nvSpPr>
        <p:spPr>
          <a:xfrm>
            <a:off x="432000" y="1799999"/>
            <a:ext cx="612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29" name="Textplatzhalter 28"/>
          <p:cNvSpPr>
            <a:spLocks noGrp="1"/>
          </p:cNvSpPr>
          <p:nvPr>
            <p:ph type="body" sz="quarter" idx="10"/>
          </p:nvPr>
        </p:nvSpPr>
        <p:spPr>
          <a:xfrm>
            <a:off x="431800" y="3060000"/>
            <a:ext cx="6120000" cy="3579312"/>
          </a:xfrm>
          <a:prstGeom prst="rect">
            <a:avLst/>
          </a:prstGeom>
        </p:spPr>
        <p:txBody>
          <a:bodyPr/>
          <a:lstStyle>
            <a:lvl1pPr marL="182563" indent="-182563">
              <a:buClr>
                <a:srgbClr val="D20A11"/>
              </a:buClr>
              <a:buSzPct val="100000"/>
              <a:buFont typeface="Wingdings" panose="05000000000000000000" pitchFamily="2" charset="2"/>
              <a:buChar char="§"/>
              <a:defRPr sz="2000"/>
            </a:lvl1pPr>
            <a:lvl2pPr marL="444500" indent="-174625" defTabSz="444500">
              <a:buClr>
                <a:srgbClr val="D20A11"/>
              </a:buClr>
              <a:buSzPct val="100000"/>
              <a:buFont typeface="Aharoni" panose="02010803020104030203" pitchFamily="2" charset="-79"/>
              <a:buChar char="–"/>
              <a:defRPr sz="1800"/>
            </a:lvl2pPr>
            <a:lvl3pPr marL="628650" indent="-184150" defTabSz="441325">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09894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tailfolie">
    <p:spTree>
      <p:nvGrpSpPr>
        <p:cNvPr id="1" name=""/>
        <p:cNvGrpSpPr/>
        <p:nvPr/>
      </p:nvGrpSpPr>
      <p:grpSpPr>
        <a:xfrm>
          <a:off x="0" y="0"/>
          <a:ext cx="0" cy="0"/>
          <a:chOff x="0" y="0"/>
          <a:chExt cx="0" cy="0"/>
        </a:xfrm>
      </p:grpSpPr>
      <p:sp>
        <p:nvSpPr>
          <p:cNvPr id="27" name="Titel 6"/>
          <p:cNvSpPr>
            <a:spLocks noGrp="1"/>
          </p:cNvSpPr>
          <p:nvPr>
            <p:ph type="title"/>
          </p:nvPr>
        </p:nvSpPr>
        <p:spPr>
          <a:xfrm>
            <a:off x="432000" y="1799999"/>
            <a:ext cx="8424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29" name="Textplatzhalter 28"/>
          <p:cNvSpPr>
            <a:spLocks noGrp="1"/>
          </p:cNvSpPr>
          <p:nvPr>
            <p:ph type="body" sz="quarter" idx="10"/>
          </p:nvPr>
        </p:nvSpPr>
        <p:spPr>
          <a:xfrm>
            <a:off x="431800" y="3060000"/>
            <a:ext cx="8424000" cy="3579312"/>
          </a:xfrm>
          <a:prstGeom prst="rect">
            <a:avLst/>
          </a:prstGeom>
        </p:spPr>
        <p:txBody>
          <a:bodyPr/>
          <a:lstStyle>
            <a:lvl1pPr marL="182563" indent="-182563">
              <a:buClr>
                <a:srgbClr val="D20A11"/>
              </a:buClr>
              <a:buSzPct val="100000"/>
              <a:buFont typeface="Wingdings" panose="05000000000000000000" pitchFamily="2" charset="2"/>
              <a:buChar char="§"/>
              <a:defRPr sz="2000"/>
            </a:lvl1pPr>
            <a:lvl2pPr marL="444500" indent="-174625">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2565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tailfolie 2-spaltig">
    <p:spTree>
      <p:nvGrpSpPr>
        <p:cNvPr id="1" name=""/>
        <p:cNvGrpSpPr/>
        <p:nvPr/>
      </p:nvGrpSpPr>
      <p:grpSpPr>
        <a:xfrm>
          <a:off x="0" y="0"/>
          <a:ext cx="0" cy="0"/>
          <a:chOff x="0" y="0"/>
          <a:chExt cx="0" cy="0"/>
        </a:xfrm>
      </p:grpSpPr>
      <p:sp>
        <p:nvSpPr>
          <p:cNvPr id="5" name="Textplatzhalter 28"/>
          <p:cNvSpPr>
            <a:spLocks noGrp="1"/>
          </p:cNvSpPr>
          <p:nvPr>
            <p:ph type="body" sz="quarter" idx="10"/>
          </p:nvPr>
        </p:nvSpPr>
        <p:spPr>
          <a:xfrm>
            <a:off x="431800" y="3060000"/>
            <a:ext cx="3744913"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8" name="Textplatzhalter 28"/>
          <p:cNvSpPr>
            <a:spLocks noGrp="1"/>
          </p:cNvSpPr>
          <p:nvPr>
            <p:ph type="body" sz="quarter" idx="16"/>
          </p:nvPr>
        </p:nvSpPr>
        <p:spPr>
          <a:xfrm>
            <a:off x="5112000" y="3060000"/>
            <a:ext cx="3744913"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10" name="Textplatzhalter 3"/>
          <p:cNvSpPr>
            <a:spLocks noGrp="1"/>
          </p:cNvSpPr>
          <p:nvPr>
            <p:ph type="body" sz="quarter" idx="13" hasCustomPrompt="1"/>
          </p:nvPr>
        </p:nvSpPr>
        <p:spPr>
          <a:xfrm>
            <a:off x="5117794" y="1800225"/>
            <a:ext cx="3744000" cy="971550"/>
          </a:xfrm>
          <a:prstGeom prst="rect">
            <a:avLst/>
          </a:prstGeom>
        </p:spPr>
        <p:txBody>
          <a:bodyPr vert="horz"/>
          <a:lstStyle>
            <a:lvl1pPr marL="0" indent="0">
              <a:buNone/>
              <a:defRPr b="1">
                <a:latin typeface="+mj-lt"/>
              </a:defRPr>
            </a:lvl1pPr>
          </a:lstStyle>
          <a:p>
            <a:pPr lvl="0"/>
            <a:r>
              <a:rPr lang="de-AT" dirty="0"/>
              <a:t>Titel hinzufügen</a:t>
            </a:r>
            <a:endParaRPr lang="de-DE" dirty="0"/>
          </a:p>
        </p:txBody>
      </p:sp>
      <p:sp>
        <p:nvSpPr>
          <p:cNvPr id="14" name="Textplatzhalter 3"/>
          <p:cNvSpPr>
            <a:spLocks noGrp="1"/>
          </p:cNvSpPr>
          <p:nvPr>
            <p:ph type="body" sz="quarter" idx="17" hasCustomPrompt="1"/>
          </p:nvPr>
        </p:nvSpPr>
        <p:spPr>
          <a:xfrm>
            <a:off x="432713" y="1800225"/>
            <a:ext cx="3744000" cy="971550"/>
          </a:xfrm>
          <a:prstGeom prst="rect">
            <a:avLst/>
          </a:prstGeom>
        </p:spPr>
        <p:txBody>
          <a:bodyPr vert="horz"/>
          <a:lstStyle>
            <a:lvl1pPr marL="0" indent="0">
              <a:buNone/>
              <a:defRPr b="1">
                <a:latin typeface="+mj-lt"/>
              </a:defRPr>
            </a:lvl1pPr>
          </a:lstStyle>
          <a:p>
            <a:pPr lvl="0"/>
            <a:r>
              <a:rPr lang="de-AT" dirty="0"/>
              <a:t>Titel hinzufügen</a:t>
            </a:r>
            <a:endParaRPr lang="de-DE" dirty="0"/>
          </a:p>
        </p:txBody>
      </p:sp>
    </p:spTree>
    <p:extLst>
      <p:ext uri="{BB962C8B-B14F-4D97-AF65-F5344CB8AC3E}">
        <p14:creationId xmlns:p14="http://schemas.microsoft.com/office/powerpoint/2010/main" val="321909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tailfolie + Diagramm + Fußzeile + Löwe">
    <p:spTree>
      <p:nvGrpSpPr>
        <p:cNvPr id="1" name=""/>
        <p:cNvGrpSpPr/>
        <p:nvPr/>
      </p:nvGrpSpPr>
      <p:grpSpPr>
        <a:xfrm>
          <a:off x="0" y="0"/>
          <a:ext cx="0" cy="0"/>
          <a:chOff x="0" y="0"/>
          <a:chExt cx="0" cy="0"/>
        </a:xfrm>
      </p:grpSpPr>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Foliennummernplatzhalter 5"/>
          <p:cNvSpPr>
            <a:spLocks noGrp="1"/>
          </p:cNvSpPr>
          <p:nvPr>
            <p:ph type="sldNum" sz="quarter" idx="4"/>
          </p:nvPr>
        </p:nvSpPr>
        <p:spPr>
          <a:xfrm>
            <a:off x="7110000" y="5760000"/>
            <a:ext cx="1754421" cy="180000"/>
          </a:xfrm>
          <a:prstGeom prst="rect">
            <a:avLst/>
          </a:prstGeom>
        </p:spPr>
        <p:txBody>
          <a:bodyPr vert="horz" lIns="0" tIns="0" rIns="0" bIns="0" rtlCol="0" anchor="t"/>
          <a:lstStyle>
            <a:lvl1pPr algn="l">
              <a:defRPr sz="900">
                <a:solidFill>
                  <a:schemeClr val="tx1"/>
                </a:solidFill>
              </a:defRPr>
            </a:lvl1pPr>
          </a:lstStyle>
          <a:p>
            <a:r>
              <a:rPr lang="de-DE" dirty="0"/>
              <a:t>Folie Nr. </a:t>
            </a:r>
            <a:fld id="{75312D03-E2A0-DD45-8A89-86DAA7106CAA}" type="slidenum">
              <a:rPr lang="de-DE" smtClean="0"/>
              <a:pPr/>
              <a:t>‹Nr.›</a:t>
            </a:fld>
            <a:endParaRPr lang="de-DE" dirty="0">
              <a:solidFill>
                <a:srgbClr val="000000"/>
              </a:solidFill>
            </a:endParaRPr>
          </a:p>
        </p:txBody>
      </p:sp>
      <p:sp>
        <p:nvSpPr>
          <p:cNvPr id="21" name="Datumsplatzhalter 10"/>
          <p:cNvSpPr>
            <a:spLocks noGrp="1"/>
          </p:cNvSpPr>
          <p:nvPr>
            <p:ph type="dt" sz="half" idx="2"/>
          </p:nvPr>
        </p:nvSpPr>
        <p:spPr>
          <a:xfrm>
            <a:off x="7109999" y="5940000"/>
            <a:ext cx="1754420" cy="186433"/>
          </a:xfrm>
          <a:prstGeom prst="rect">
            <a:avLst/>
          </a:prstGeom>
        </p:spPr>
        <p:txBody>
          <a:bodyPr vert="horz" lIns="0" tIns="0" rIns="0" bIns="0" rtlCol="0" anchor="t"/>
          <a:lstStyle>
            <a:lvl1pPr algn="l">
              <a:defRPr sz="900">
                <a:solidFill>
                  <a:srgbClr val="000000"/>
                </a:solidFill>
              </a:defRPr>
            </a:lvl1pPr>
          </a:lstStyle>
          <a:p>
            <a:fld id="{AC1E1692-4A37-4DAA-A69C-24D417F6032C}" type="datetime4">
              <a:rPr lang="de-AT" smtClean="0"/>
              <a:t>3. Oktober 2018</a:t>
            </a:fld>
            <a:endParaRPr lang="de-DE" dirty="0"/>
          </a:p>
        </p:txBody>
      </p:sp>
      <p:sp>
        <p:nvSpPr>
          <p:cNvPr id="25" name="Fußzeilenplatzhalter 11"/>
          <p:cNvSpPr>
            <a:spLocks noGrp="1"/>
          </p:cNvSpPr>
          <p:nvPr>
            <p:ph type="ftr" sz="quarter" idx="3"/>
          </p:nvPr>
        </p:nvSpPr>
        <p:spPr>
          <a:xfrm>
            <a:off x="7109998" y="6173787"/>
            <a:ext cx="1754421" cy="460694"/>
          </a:xfrm>
          <a:prstGeom prst="rect">
            <a:avLst/>
          </a:prstGeom>
        </p:spPr>
        <p:txBody>
          <a:bodyPr vert="horz" lIns="0" tIns="0" rIns="0" bIns="0" rtlCol="0" anchor="t"/>
          <a:lstStyle>
            <a:lvl1pPr algn="l">
              <a:defRPr sz="900" b="1">
                <a:solidFill>
                  <a:srgbClr val="000000"/>
                </a:solidFill>
              </a:defRPr>
            </a:lvl1pPr>
          </a:lstStyle>
          <a:p>
            <a:r>
              <a:rPr lang="de-DE"/>
              <a:t>Dienststellenbezeichnung, Name (akad. Grad, Vor- und Zuname) </a:t>
            </a:r>
            <a:endParaRPr lang="de-DE" dirty="0"/>
          </a:p>
        </p:txBody>
      </p:sp>
      <p:sp>
        <p:nvSpPr>
          <p:cNvPr id="27" name="Titel 6"/>
          <p:cNvSpPr>
            <a:spLocks noGrp="1"/>
          </p:cNvSpPr>
          <p:nvPr>
            <p:ph type="title"/>
          </p:nvPr>
        </p:nvSpPr>
        <p:spPr>
          <a:xfrm>
            <a:off x="432000" y="1799999"/>
            <a:ext cx="612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14" name="Diagrammplatzhalter 5"/>
          <p:cNvSpPr>
            <a:spLocks noGrp="1"/>
          </p:cNvSpPr>
          <p:nvPr>
            <p:ph type="chart" sz="quarter" idx="12"/>
          </p:nvPr>
        </p:nvSpPr>
        <p:spPr>
          <a:xfrm>
            <a:off x="3622675" y="3060000"/>
            <a:ext cx="2928938" cy="3578225"/>
          </a:xfrm>
          <a:prstGeom prst="rect">
            <a:avLst/>
          </a:prstGeom>
        </p:spPr>
        <p:txBody>
          <a:bodyPr vert="horz"/>
          <a:lstStyle>
            <a:lvl1pPr marL="0" indent="0" algn="ctr">
              <a:buNone/>
              <a:defRPr sz="2000"/>
            </a:lvl1pPr>
          </a:lstStyle>
          <a:p>
            <a:r>
              <a:rPr lang="de-DE"/>
              <a:t>Diagramm durch Klicken auf Symbol hinzufügen</a:t>
            </a:r>
            <a:endParaRPr lang="de-DE" dirty="0"/>
          </a:p>
        </p:txBody>
      </p:sp>
      <p:sp>
        <p:nvSpPr>
          <p:cNvPr id="10" name="Textplatzhalter 28"/>
          <p:cNvSpPr>
            <a:spLocks noGrp="1"/>
          </p:cNvSpPr>
          <p:nvPr>
            <p:ph type="body" sz="quarter" idx="10"/>
          </p:nvPr>
        </p:nvSpPr>
        <p:spPr>
          <a:xfrm>
            <a:off x="431800" y="3060000"/>
            <a:ext cx="2661257"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27377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me Gegenüberstellung">
    <p:spTree>
      <p:nvGrpSpPr>
        <p:cNvPr id="1" name=""/>
        <p:cNvGrpSpPr/>
        <p:nvPr/>
      </p:nvGrpSpPr>
      <p:grpSpPr>
        <a:xfrm>
          <a:off x="0" y="0"/>
          <a:ext cx="0" cy="0"/>
          <a:chOff x="0" y="0"/>
          <a:chExt cx="0" cy="0"/>
        </a:xfrm>
      </p:grpSpPr>
      <p:sp>
        <p:nvSpPr>
          <p:cNvPr id="9" name="Diagrammplatzhalter 7"/>
          <p:cNvSpPr>
            <a:spLocks noGrp="1"/>
          </p:cNvSpPr>
          <p:nvPr>
            <p:ph type="chart" sz="quarter" idx="14"/>
          </p:nvPr>
        </p:nvSpPr>
        <p:spPr>
          <a:xfrm>
            <a:off x="431800" y="3060000"/>
            <a:ext cx="3744913" cy="3578225"/>
          </a:xfrm>
          <a:prstGeom prst="rect">
            <a:avLst/>
          </a:prstGeom>
        </p:spPr>
        <p:txBody>
          <a:bodyPr vert="horz"/>
          <a:lstStyle>
            <a:lvl1pPr marL="0" indent="0" algn="ctr">
              <a:buNone/>
              <a:defRPr sz="2000"/>
            </a:lvl1pPr>
          </a:lstStyle>
          <a:p>
            <a:r>
              <a:rPr lang="de-DE"/>
              <a:t>Diagramm durch Klicken auf Symbol hinzufügen</a:t>
            </a:r>
            <a:endParaRPr lang="de-DE" dirty="0"/>
          </a:p>
        </p:txBody>
      </p:sp>
      <p:sp>
        <p:nvSpPr>
          <p:cNvPr id="11" name="Diagrammplatzhalter 7"/>
          <p:cNvSpPr>
            <a:spLocks noGrp="1"/>
          </p:cNvSpPr>
          <p:nvPr>
            <p:ph type="chart" sz="quarter" idx="15"/>
          </p:nvPr>
        </p:nvSpPr>
        <p:spPr>
          <a:xfrm>
            <a:off x="5112000" y="3060000"/>
            <a:ext cx="3744913" cy="3578225"/>
          </a:xfrm>
          <a:prstGeom prst="rect">
            <a:avLst/>
          </a:prstGeom>
        </p:spPr>
        <p:txBody>
          <a:bodyPr vert="horz"/>
          <a:lstStyle>
            <a:lvl1pPr marL="0" indent="0" algn="ctr">
              <a:buNone/>
              <a:defRPr sz="2000"/>
            </a:lvl1pPr>
          </a:lstStyle>
          <a:p>
            <a:r>
              <a:rPr lang="de-DE"/>
              <a:t>Diagramm durch Klicken auf Symbol hinzufügen</a:t>
            </a:r>
            <a:endParaRPr lang="de-DE" dirty="0"/>
          </a:p>
        </p:txBody>
      </p:sp>
      <p:sp>
        <p:nvSpPr>
          <p:cNvPr id="12" name="Titel 6"/>
          <p:cNvSpPr>
            <a:spLocks noGrp="1"/>
          </p:cNvSpPr>
          <p:nvPr>
            <p:ph type="title"/>
          </p:nvPr>
        </p:nvSpPr>
        <p:spPr>
          <a:xfrm>
            <a:off x="432000" y="1799999"/>
            <a:ext cx="8424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Tree>
    <p:extLst>
      <p:ext uri="{BB962C8B-B14F-4D97-AF65-F5344CB8AC3E}">
        <p14:creationId xmlns:p14="http://schemas.microsoft.com/office/powerpoint/2010/main" val="290545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52897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10" r:id="rId3"/>
    <p:sldLayoutId id="2147483711" r:id="rId4"/>
    <p:sldLayoutId id="2147483698" r:id="rId5"/>
    <p:sldLayoutId id="2147483699" r:id="rId6"/>
    <p:sldLayoutId id="2147483709" r:id="rId7"/>
    <p:sldLayoutId id="2147483701" r:id="rId8"/>
    <p:sldLayoutId id="2147483703" r:id="rId9"/>
    <p:sldLayoutId id="2147483704" r:id="rId10"/>
    <p:sldLayoutId id="2147483705" r:id="rId11"/>
    <p:sldLayoutId id="2147483706" r:id="rId12"/>
    <p:sldLayoutId id="2147483707" r:id="rId13"/>
    <p:sldLayoutId id="2147483708" r:id="rId14"/>
    <p:sldLayoutId id="2147483712" r:id="rId1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Risikomanagement und Compliance</a:t>
            </a:r>
            <a:endParaRPr lang="de-AT" sz="2400" dirty="0"/>
          </a:p>
        </p:txBody>
      </p:sp>
      <p:sp>
        <p:nvSpPr>
          <p:cNvPr id="3" name="Textplatzhalter 2"/>
          <p:cNvSpPr>
            <a:spLocks noGrp="1"/>
          </p:cNvSpPr>
          <p:nvPr>
            <p:ph type="body" sz="quarter" idx="10"/>
          </p:nvPr>
        </p:nvSpPr>
        <p:spPr/>
        <p:txBody>
          <a:bodyPr/>
          <a:lstStyle/>
          <a:p>
            <a:r>
              <a:rPr lang="de-AT" dirty="0" smtClean="0"/>
              <a:t>Oktober </a:t>
            </a:r>
            <a:r>
              <a:rPr lang="de-AT" dirty="0"/>
              <a:t>2018</a:t>
            </a:r>
          </a:p>
        </p:txBody>
      </p:sp>
      <p:sp>
        <p:nvSpPr>
          <p:cNvPr id="4" name="Textplatzhalter 3"/>
          <p:cNvSpPr>
            <a:spLocks noGrp="1"/>
          </p:cNvSpPr>
          <p:nvPr>
            <p:ph type="body" sz="quarter" idx="11"/>
          </p:nvPr>
        </p:nvSpPr>
        <p:spPr/>
        <p:txBody>
          <a:bodyPr/>
          <a:lstStyle/>
          <a:p>
            <a:r>
              <a:rPr lang="de-AT" dirty="0" smtClean="0"/>
              <a:t>Landesamtsdirektion</a:t>
            </a:r>
            <a:endParaRPr lang="de-AT" dirty="0"/>
          </a:p>
        </p:txBody>
      </p:sp>
      <p:sp>
        <p:nvSpPr>
          <p:cNvPr id="5" name="Textplatzhalter 4"/>
          <p:cNvSpPr>
            <a:spLocks noGrp="1"/>
          </p:cNvSpPr>
          <p:nvPr>
            <p:ph type="body" sz="quarter" idx="12"/>
          </p:nvPr>
        </p:nvSpPr>
        <p:spPr/>
        <p:txBody>
          <a:bodyPr/>
          <a:lstStyle/>
          <a:p>
            <a:r>
              <a:rPr lang="de-AT" dirty="0" smtClean="0"/>
              <a:t>Dr. Manfred Müller, </a:t>
            </a:r>
            <a:r>
              <a:rPr lang="de-AT" b="0" dirty="0" smtClean="0"/>
              <a:t>Büro Landesamtsdirektor</a:t>
            </a:r>
          </a:p>
          <a:p>
            <a:r>
              <a:rPr lang="de-AT" dirty="0" smtClean="0"/>
              <a:t>Mag. Rosanna Vital, </a:t>
            </a:r>
            <a:r>
              <a:rPr lang="de-AT" b="0" dirty="0" smtClean="0"/>
              <a:t>Fachgruppe Personal</a:t>
            </a:r>
            <a:endParaRPr lang="de-AT" b="0" dirty="0"/>
          </a:p>
        </p:txBody>
      </p:sp>
    </p:spTree>
    <p:extLst>
      <p:ext uri="{BB962C8B-B14F-4D97-AF65-F5344CB8AC3E}">
        <p14:creationId xmlns:p14="http://schemas.microsoft.com/office/powerpoint/2010/main" val="4078848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smtClean="0"/>
              <a:t>Risiko-Management-Prozess</a:t>
            </a:r>
            <a:r>
              <a:rPr lang="de-AT" b="1" dirty="0"/>
              <a:t/>
            </a:r>
            <a:br>
              <a:rPr lang="de-AT" b="1" dirty="0"/>
            </a:br>
            <a:endParaRPr lang="de-AT" b="1" dirty="0"/>
          </a:p>
        </p:txBody>
      </p:sp>
      <p:sp>
        <p:nvSpPr>
          <p:cNvPr id="3" name="Inhaltsplatzhalter 2"/>
          <p:cNvSpPr>
            <a:spLocks noGrp="1"/>
          </p:cNvSpPr>
          <p:nvPr>
            <p:ph idx="1"/>
          </p:nvPr>
        </p:nvSpPr>
        <p:spPr/>
        <p:txBody>
          <a:bodyPr>
            <a:normAutofit/>
          </a:bodyPr>
          <a:lstStyle/>
          <a:p>
            <a:pPr marL="0" indent="0">
              <a:buNone/>
            </a:pPr>
            <a:r>
              <a:rPr lang="de-AT" dirty="0" smtClean="0"/>
              <a:t>Bisher geleistete Vorfrage: Welche Risiko-Arten gibt es?</a:t>
            </a:r>
          </a:p>
          <a:p>
            <a:pPr marL="0" indent="0">
              <a:buNone/>
            </a:pPr>
            <a:endParaRPr lang="de-AT" dirty="0" smtClean="0"/>
          </a:p>
          <a:p>
            <a:pPr marL="0" indent="0">
              <a:buNone/>
            </a:pPr>
            <a:r>
              <a:rPr lang="de-AT" sz="2400" b="1" u="sng" dirty="0" smtClean="0"/>
              <a:t>Theoretischer Standardprozess im Umgang mit Risiko:</a:t>
            </a:r>
          </a:p>
          <a:p>
            <a:pPr marL="0" indent="0">
              <a:buNone/>
            </a:pPr>
            <a:endParaRPr lang="de-AT" dirty="0"/>
          </a:p>
          <a:p>
            <a:pPr marL="457200" indent="-457200">
              <a:buFont typeface="+mj-lt"/>
              <a:buAutoNum type="arabicPeriod"/>
            </a:pPr>
            <a:r>
              <a:rPr lang="de-AT" sz="2000" b="1" dirty="0" smtClean="0"/>
              <a:t>Rahmenbedingungen festlegen</a:t>
            </a:r>
            <a:r>
              <a:rPr lang="de-AT" dirty="0" smtClean="0"/>
              <a:t>: Ziele definieren</a:t>
            </a:r>
          </a:p>
          <a:p>
            <a:pPr marL="457200" indent="-457200">
              <a:buFont typeface="+mj-lt"/>
              <a:buAutoNum type="arabicPeriod"/>
            </a:pPr>
            <a:endParaRPr lang="de-AT" dirty="0"/>
          </a:p>
          <a:p>
            <a:pPr marL="457200" indent="-457200">
              <a:buFont typeface="+mj-lt"/>
              <a:buAutoNum type="arabicPeriod"/>
            </a:pPr>
            <a:r>
              <a:rPr lang="de-AT" dirty="0" smtClean="0"/>
              <a:t>Risiko </a:t>
            </a:r>
            <a:r>
              <a:rPr lang="de-AT" b="1" dirty="0" smtClean="0"/>
              <a:t>identifizieren</a:t>
            </a:r>
            <a:r>
              <a:rPr lang="de-AT" dirty="0" smtClean="0"/>
              <a:t>: (mögliche) Bedrohungen?</a:t>
            </a:r>
          </a:p>
          <a:p>
            <a:pPr marL="457200" indent="-457200">
              <a:buFont typeface="+mj-lt"/>
              <a:buAutoNum type="arabicPeriod"/>
            </a:pPr>
            <a:r>
              <a:rPr lang="de-AT" dirty="0" smtClean="0"/>
              <a:t>Risiko </a:t>
            </a:r>
            <a:r>
              <a:rPr lang="de-AT" b="1" dirty="0" smtClean="0"/>
              <a:t>analysieren</a:t>
            </a:r>
            <a:r>
              <a:rPr lang="de-AT" dirty="0" smtClean="0"/>
              <a:t>: Wahrscheinlichkeit und Auswirkung eines 			Ereignisses =&gt; R-Matrix</a:t>
            </a:r>
          </a:p>
          <a:p>
            <a:pPr marL="457200" indent="-457200">
              <a:buFont typeface="+mj-lt"/>
              <a:buAutoNum type="arabicPeriod"/>
            </a:pPr>
            <a:r>
              <a:rPr lang="de-AT" dirty="0"/>
              <a:t>Risiko </a:t>
            </a:r>
            <a:r>
              <a:rPr lang="de-AT" b="1" dirty="0" smtClean="0"/>
              <a:t>bewerten</a:t>
            </a:r>
            <a:r>
              <a:rPr lang="de-AT" dirty="0" smtClean="0"/>
              <a:t>: R-Klasse</a:t>
            </a:r>
          </a:p>
          <a:p>
            <a:pPr marL="457200" indent="-457200">
              <a:buFont typeface="+mj-lt"/>
              <a:buAutoNum type="arabicPeriod"/>
            </a:pPr>
            <a:r>
              <a:rPr lang="de-AT" dirty="0" smtClean="0"/>
              <a:t>Risiko </a:t>
            </a:r>
            <a:r>
              <a:rPr lang="de-AT" b="1" dirty="0" smtClean="0"/>
              <a:t>bewältigen</a:t>
            </a:r>
            <a:r>
              <a:rPr lang="de-AT" dirty="0" smtClean="0"/>
              <a:t>: eventuelle konkrete Maßnahmen </a:t>
            </a:r>
          </a:p>
          <a:p>
            <a:pPr marL="457200" indent="-457200">
              <a:buFont typeface="+mj-lt"/>
              <a:buAutoNum type="arabicPeriod"/>
            </a:pPr>
            <a:endParaRPr lang="de-AT" dirty="0"/>
          </a:p>
        </p:txBody>
      </p:sp>
      <p:sp>
        <p:nvSpPr>
          <p:cNvPr id="4" name="Foliennummernplatzhalter 3"/>
          <p:cNvSpPr>
            <a:spLocks noGrp="1"/>
          </p:cNvSpPr>
          <p:nvPr>
            <p:ph type="sldNum" sz="quarter" idx="12"/>
          </p:nvPr>
        </p:nvSpPr>
        <p:spPr/>
        <p:txBody>
          <a:bodyPr/>
          <a:lstStyle/>
          <a:p>
            <a:fld id="{65A43175-7E8C-4519-8CD1-D384B9D413EC}" type="slidenum">
              <a:rPr lang="de-AT" smtClean="0"/>
              <a:pPr/>
              <a:t>10</a:t>
            </a:fld>
            <a:endParaRPr lang="de-AT" dirty="0"/>
          </a:p>
        </p:txBody>
      </p:sp>
    </p:spTree>
    <p:extLst>
      <p:ext uri="{BB962C8B-B14F-4D97-AF65-F5344CB8AC3E}">
        <p14:creationId xmlns:p14="http://schemas.microsoft.com/office/powerpoint/2010/main" val="385512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Risiko-Management-Prozess</a:t>
            </a:r>
            <a:r>
              <a:rPr lang="de-AT" dirty="0"/>
              <a:t/>
            </a:r>
            <a:br>
              <a:rPr lang="de-AT" dirty="0"/>
            </a:br>
            <a:r>
              <a:rPr lang="de-AT" b="1" dirty="0" smtClean="0"/>
              <a:t>Fallbeispiel Kantinenbetrieb</a:t>
            </a:r>
            <a:endParaRPr lang="de-AT" b="1" dirty="0"/>
          </a:p>
        </p:txBody>
      </p:sp>
      <p:sp>
        <p:nvSpPr>
          <p:cNvPr id="3" name="Inhaltsplatzhalter 2"/>
          <p:cNvSpPr>
            <a:spLocks noGrp="1"/>
          </p:cNvSpPr>
          <p:nvPr>
            <p:ph idx="1"/>
          </p:nvPr>
        </p:nvSpPr>
        <p:spPr/>
        <p:txBody>
          <a:bodyPr>
            <a:normAutofit lnSpcReduction="10000"/>
          </a:bodyPr>
          <a:lstStyle/>
          <a:p>
            <a:pPr marL="0" indent="0">
              <a:buNone/>
            </a:pPr>
            <a:r>
              <a:rPr lang="de-AT" sz="2000" dirty="0" smtClean="0">
                <a:solidFill>
                  <a:srgbClr val="0070C0"/>
                </a:solidFill>
              </a:rPr>
              <a:t>3-4 Gruppen </a:t>
            </a:r>
            <a:r>
              <a:rPr lang="de-AT" sz="1100" i="1" dirty="0" smtClean="0">
                <a:solidFill>
                  <a:srgbClr val="0070C0"/>
                </a:solidFill>
              </a:rPr>
              <a:t>(Tätigkeit oder OE sind egal)</a:t>
            </a:r>
          </a:p>
          <a:p>
            <a:pPr marL="0" indent="0">
              <a:buNone/>
            </a:pPr>
            <a:endParaRPr lang="de-AT" sz="1100" dirty="0" smtClean="0"/>
          </a:p>
          <a:p>
            <a:pPr marL="0" indent="0">
              <a:buNone/>
            </a:pPr>
            <a:r>
              <a:rPr lang="de-AT" sz="2000" dirty="0" smtClean="0">
                <a:solidFill>
                  <a:srgbClr val="00B0F0"/>
                </a:solidFill>
              </a:rPr>
              <a:t>Ausgangssituation: Übernehmen Sie die Rolle der verantwortlichen Leitungsperson („</a:t>
            </a:r>
            <a:r>
              <a:rPr lang="de-AT" sz="2000" dirty="0" err="1" smtClean="0">
                <a:solidFill>
                  <a:srgbClr val="00B0F0"/>
                </a:solidFill>
              </a:rPr>
              <a:t>Risk-Owner</a:t>
            </a:r>
            <a:r>
              <a:rPr lang="de-AT" sz="2000" dirty="0" smtClean="0">
                <a:solidFill>
                  <a:srgbClr val="00B0F0"/>
                </a:solidFill>
              </a:rPr>
              <a:t>) des bestehenden Kantinenbetriebs: </a:t>
            </a:r>
          </a:p>
          <a:p>
            <a:pPr marL="0" indent="0">
              <a:buNone/>
            </a:pPr>
            <a:r>
              <a:rPr lang="de-AT" sz="1600" dirty="0" smtClean="0">
                <a:solidFill>
                  <a:srgbClr val="00B0F0"/>
                </a:solidFill>
              </a:rPr>
              <a:t>Ziele und Ressourcen sind für dieses Fallbeispiel fixiert:</a:t>
            </a:r>
          </a:p>
          <a:p>
            <a:pPr lvl="1"/>
            <a:r>
              <a:rPr lang="de-AT" sz="1600" dirty="0" smtClean="0">
                <a:solidFill>
                  <a:srgbClr val="00B0F0"/>
                </a:solidFill>
              </a:rPr>
              <a:t>Gesunde warme Mahlzeit zu Mittag</a:t>
            </a:r>
          </a:p>
          <a:p>
            <a:pPr lvl="1"/>
            <a:r>
              <a:rPr lang="de-AT" sz="1600" dirty="0" smtClean="0">
                <a:solidFill>
                  <a:srgbClr val="00B0F0"/>
                </a:solidFill>
              </a:rPr>
              <a:t>Versorgung der MA im Haus</a:t>
            </a:r>
          </a:p>
          <a:p>
            <a:pPr lvl="1"/>
            <a:r>
              <a:rPr lang="de-AT" sz="1600" dirty="0" smtClean="0">
                <a:solidFill>
                  <a:srgbClr val="00B0F0"/>
                </a:solidFill>
              </a:rPr>
              <a:t>Lebensmittel-Sicherheit</a:t>
            </a:r>
          </a:p>
          <a:p>
            <a:pPr marL="0" indent="0">
              <a:buNone/>
            </a:pPr>
            <a:endParaRPr lang="de-AT" dirty="0" smtClean="0"/>
          </a:p>
          <a:p>
            <a:pPr>
              <a:buFont typeface="Wingdings"/>
              <a:buChar char="è"/>
            </a:pPr>
            <a:r>
              <a:rPr lang="de-AT" sz="2000" dirty="0" smtClean="0">
                <a:solidFill>
                  <a:srgbClr val="0070C0"/>
                </a:solidFill>
                <a:sym typeface="Wingdings" panose="05000000000000000000" pitchFamily="2" charset="2"/>
              </a:rPr>
              <a:t>Führen Sie die weiteren Schritte des R-</a:t>
            </a:r>
            <a:r>
              <a:rPr lang="de-AT" sz="2000" dirty="0" err="1" smtClean="0">
                <a:solidFill>
                  <a:srgbClr val="0070C0"/>
                </a:solidFill>
                <a:sym typeface="Wingdings" panose="05000000000000000000" pitchFamily="2" charset="2"/>
              </a:rPr>
              <a:t>Mgmt</a:t>
            </a:r>
            <a:r>
              <a:rPr lang="de-AT" sz="2000" dirty="0" smtClean="0">
                <a:solidFill>
                  <a:srgbClr val="0070C0"/>
                </a:solidFill>
                <a:sym typeface="Wingdings" panose="05000000000000000000" pitchFamily="2" charset="2"/>
              </a:rPr>
              <a:t>-Standardprozesses aus:</a:t>
            </a:r>
            <a:endParaRPr lang="de-AT" sz="2000" dirty="0" smtClean="0">
              <a:solidFill>
                <a:srgbClr val="0070C0"/>
              </a:solidFill>
            </a:endParaRPr>
          </a:p>
          <a:p>
            <a:pPr marL="457200" indent="-457200">
              <a:buFont typeface="+mj-lt"/>
              <a:buAutoNum type="arabicPeriod"/>
            </a:pPr>
            <a:endParaRPr lang="de-AT" sz="1000" dirty="0"/>
          </a:p>
          <a:p>
            <a:r>
              <a:rPr lang="de-AT" dirty="0" smtClean="0"/>
              <a:t>Risiko </a:t>
            </a:r>
            <a:r>
              <a:rPr lang="de-AT" b="1" dirty="0" smtClean="0"/>
              <a:t>identifizieren</a:t>
            </a:r>
            <a:r>
              <a:rPr lang="de-AT" dirty="0" smtClean="0"/>
              <a:t>: (mögliche) Bedrohungen 	</a:t>
            </a:r>
          </a:p>
          <a:p>
            <a:endParaRPr lang="de-AT" sz="1000" dirty="0"/>
          </a:p>
          <a:p>
            <a:pPr marL="0" indent="0">
              <a:buNone/>
            </a:pPr>
            <a:r>
              <a:rPr lang="de-AT" sz="1800" i="1" dirty="0" smtClean="0"/>
              <a:t>(=&gt; zusätzlicher Input vom Vortragenden)</a:t>
            </a:r>
          </a:p>
          <a:p>
            <a:r>
              <a:rPr lang="de-AT" dirty="0" smtClean="0"/>
              <a:t>Risiko </a:t>
            </a:r>
            <a:r>
              <a:rPr lang="de-AT" b="1" dirty="0" smtClean="0"/>
              <a:t>analysieren</a:t>
            </a:r>
            <a:r>
              <a:rPr lang="de-AT" dirty="0" smtClean="0"/>
              <a:t>: Wahrscheinlichkeit und Auswirkung eines Ereignisses =&gt; R-Matrix</a:t>
            </a:r>
          </a:p>
          <a:p>
            <a:r>
              <a:rPr lang="de-AT" dirty="0"/>
              <a:t>Risiko </a:t>
            </a:r>
            <a:r>
              <a:rPr lang="de-AT" b="1" dirty="0" smtClean="0"/>
              <a:t>bewerten</a:t>
            </a:r>
            <a:r>
              <a:rPr lang="de-AT" dirty="0" smtClean="0"/>
              <a:t>: R-Klasse</a:t>
            </a:r>
          </a:p>
          <a:p>
            <a:r>
              <a:rPr lang="de-AT" dirty="0" smtClean="0"/>
              <a:t>Risiko </a:t>
            </a:r>
            <a:r>
              <a:rPr lang="de-AT" b="1" dirty="0" smtClean="0"/>
              <a:t>bewältigen</a:t>
            </a:r>
            <a:r>
              <a:rPr lang="de-AT" dirty="0" smtClean="0"/>
              <a:t>: eventuelle konkrete, steuernde Maßnahmen </a:t>
            </a:r>
          </a:p>
        </p:txBody>
      </p:sp>
      <p:sp>
        <p:nvSpPr>
          <p:cNvPr id="4" name="Foliennummernplatzhalter 3"/>
          <p:cNvSpPr>
            <a:spLocks noGrp="1"/>
          </p:cNvSpPr>
          <p:nvPr>
            <p:ph type="sldNum" sz="quarter" idx="12"/>
          </p:nvPr>
        </p:nvSpPr>
        <p:spPr/>
        <p:txBody>
          <a:bodyPr/>
          <a:lstStyle/>
          <a:p>
            <a:fld id="{65A43175-7E8C-4519-8CD1-D384B9D413EC}" type="slidenum">
              <a:rPr lang="de-AT" smtClean="0"/>
              <a:pPr/>
              <a:t>11</a:t>
            </a:fld>
            <a:endParaRPr lang="de-AT" dirty="0"/>
          </a:p>
        </p:txBody>
      </p:sp>
    </p:spTree>
    <p:extLst>
      <p:ext uri="{BB962C8B-B14F-4D97-AF65-F5344CB8AC3E}">
        <p14:creationId xmlns:p14="http://schemas.microsoft.com/office/powerpoint/2010/main" val="2105163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smtClean="0"/>
              <a:t/>
            </a:r>
            <a:br>
              <a:rPr lang="de-AT" b="1" dirty="0" smtClean="0"/>
            </a:br>
            <a:r>
              <a:rPr lang="de-AT" sz="3100" b="1" dirty="0" smtClean="0"/>
              <a:t>Risikomatrix </a:t>
            </a:r>
            <a:r>
              <a:rPr lang="de-AT" sz="2400" b="1" dirty="0" smtClean="0"/>
              <a:t/>
            </a:r>
            <a:br>
              <a:rPr lang="de-AT" sz="2400" b="1" dirty="0" smtClean="0"/>
            </a:br>
            <a:endParaRPr lang="de-AT" b="1"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39720574"/>
              </p:ext>
            </p:extLst>
          </p:nvPr>
        </p:nvGraphicFramePr>
        <p:xfrm>
          <a:off x="600051" y="1512607"/>
          <a:ext cx="8148997" cy="4877930"/>
        </p:xfrm>
        <a:graphic>
          <a:graphicData uri="http://schemas.openxmlformats.org/drawingml/2006/table">
            <a:tbl>
              <a:tblPr/>
              <a:tblGrid>
                <a:gridCol w="940558">
                  <a:extLst>
                    <a:ext uri="{9D8B030D-6E8A-4147-A177-3AD203B41FA5}">
                      <a16:colId xmlns:a16="http://schemas.microsoft.com/office/drawing/2014/main" val="20000"/>
                    </a:ext>
                  </a:extLst>
                </a:gridCol>
                <a:gridCol w="940558">
                  <a:extLst>
                    <a:ext uri="{9D8B030D-6E8A-4147-A177-3AD203B41FA5}">
                      <a16:colId xmlns:a16="http://schemas.microsoft.com/office/drawing/2014/main" val="20001"/>
                    </a:ext>
                  </a:extLst>
                </a:gridCol>
                <a:gridCol w="1079499">
                  <a:extLst>
                    <a:ext uri="{9D8B030D-6E8A-4147-A177-3AD203B41FA5}">
                      <a16:colId xmlns:a16="http://schemas.microsoft.com/office/drawing/2014/main" val="20002"/>
                    </a:ext>
                  </a:extLst>
                </a:gridCol>
                <a:gridCol w="1159201">
                  <a:extLst>
                    <a:ext uri="{9D8B030D-6E8A-4147-A177-3AD203B41FA5}">
                      <a16:colId xmlns:a16="http://schemas.microsoft.com/office/drawing/2014/main" val="20003"/>
                    </a:ext>
                  </a:extLst>
                </a:gridCol>
                <a:gridCol w="1042555">
                  <a:extLst>
                    <a:ext uri="{9D8B030D-6E8A-4147-A177-3AD203B41FA5}">
                      <a16:colId xmlns:a16="http://schemas.microsoft.com/office/drawing/2014/main" val="20004"/>
                    </a:ext>
                  </a:extLst>
                </a:gridCol>
                <a:gridCol w="2986626">
                  <a:extLst>
                    <a:ext uri="{9D8B030D-6E8A-4147-A177-3AD203B41FA5}">
                      <a16:colId xmlns:a16="http://schemas.microsoft.com/office/drawing/2014/main" val="20005"/>
                    </a:ext>
                  </a:extLst>
                </a:gridCol>
              </a:tblGrid>
              <a:tr h="606465">
                <a:tc gridSpan="3">
                  <a:txBody>
                    <a:bodyPr/>
                    <a:lstStyle/>
                    <a:p>
                      <a:pPr algn="l" fontAlgn="b"/>
                      <a:r>
                        <a:rPr lang="de-AT" sz="1400" b="1" i="0" u="none" strike="noStrike" dirty="0" smtClean="0">
                          <a:solidFill>
                            <a:srgbClr val="000000"/>
                          </a:solidFill>
                          <a:effectLst/>
                          <a:latin typeface="Trebuchet MS"/>
                        </a:rPr>
                        <a:t>Eintritts-Wahrscheinlichkeit</a:t>
                      </a:r>
                      <a:endParaRPr lang="de-AT" sz="1400" b="1" i="0" u="none" strike="noStrike" dirty="0">
                        <a:solidFill>
                          <a:srgbClr val="000000"/>
                        </a:solidFill>
                        <a:effectLst/>
                        <a:latin typeface="Trebuchet MS"/>
                      </a:endParaRPr>
                    </a:p>
                  </a:txBody>
                  <a:tcPr marL="9525" marR="9525" marT="9525" marB="0" anchor="b">
                    <a:lnL>
                      <a:noFill/>
                    </a:lnL>
                    <a:lnR>
                      <a:noFill/>
                    </a:lnR>
                    <a:lnT>
                      <a:noFill/>
                    </a:lnT>
                    <a:lnB>
                      <a:noFill/>
                    </a:lnB>
                  </a:tcPr>
                </a:tc>
                <a:tc hMerge="1">
                  <a:txBody>
                    <a:bodyPr/>
                    <a:lstStyle/>
                    <a:p>
                      <a:endParaRPr lang="de-AT"/>
                    </a:p>
                  </a:txBody>
                  <a:tcPr/>
                </a:tc>
                <a:tc hMerge="1">
                  <a:txBody>
                    <a:bodyPr/>
                    <a:lstStyle/>
                    <a:p>
                      <a:endParaRPr lang="de-AT"/>
                    </a:p>
                  </a:txBody>
                  <a:tcPr/>
                </a:tc>
                <a:tc>
                  <a:txBody>
                    <a:bodyPr/>
                    <a:lstStyle/>
                    <a:p>
                      <a:pPr algn="l" fontAlgn="b"/>
                      <a:endParaRPr lang="de-AT" sz="1100" b="0" i="0" u="none" strike="noStrike" dirty="0">
                        <a:solidFill>
                          <a:srgbClr val="000000"/>
                        </a:solidFill>
                        <a:effectLst/>
                        <a:latin typeface="Trebuchet MS"/>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AT" sz="1100" b="0" i="0" u="none" strike="noStrike">
                        <a:solidFill>
                          <a:srgbClr val="000000"/>
                        </a:solidFill>
                        <a:effectLst/>
                        <a:latin typeface="Trebuchet MS"/>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AT" sz="1100" b="1" i="0" u="none" strike="noStrike" dirty="0">
                        <a:solidFill>
                          <a:srgbClr val="000000"/>
                        </a:solidFill>
                        <a:effectLst/>
                        <a:latin typeface="Trebuchet MS"/>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816603">
                <a:tc>
                  <a:txBody>
                    <a:bodyPr/>
                    <a:lstStyle/>
                    <a:p>
                      <a:pPr algn="r" fontAlgn="ctr"/>
                      <a:r>
                        <a:rPr lang="de-AT" sz="1100" b="0" i="0" u="none" strike="noStrike">
                          <a:solidFill>
                            <a:srgbClr val="000000"/>
                          </a:solidFill>
                          <a:effectLst/>
                          <a:latin typeface="Trebuchet MS"/>
                        </a:rPr>
                        <a:t>sehr hoch</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l" fontAlgn="ctr"/>
                      <a:r>
                        <a:rPr lang="de-AT" sz="1100" b="0" i="0" u="none" strike="noStrike" dirty="0">
                          <a:solidFill>
                            <a:srgbClr val="000000"/>
                          </a:solidFill>
                          <a:effectLst/>
                          <a:latin typeface="Trebuchet MS"/>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741226">
                <a:tc>
                  <a:txBody>
                    <a:bodyPr/>
                    <a:lstStyle/>
                    <a:p>
                      <a:pPr algn="r" fontAlgn="ctr"/>
                      <a:r>
                        <a:rPr lang="de-AT" sz="1100" b="0" i="0" u="none" strike="noStrike" dirty="0">
                          <a:solidFill>
                            <a:srgbClr val="000000"/>
                          </a:solidFill>
                          <a:effectLst/>
                          <a:latin typeface="Trebuchet MS"/>
                        </a:rPr>
                        <a:t>hoch</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AT" sz="1600" b="0" i="0" u="none" strike="noStrike" dirty="0">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e-AT" sz="1600" b="0" i="0" u="none" strike="noStrike" dirty="0">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de-AT" sz="1600" b="0" i="0" u="none" strike="noStrike" dirty="0">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ctr"/>
                      <a:r>
                        <a:rPr lang="de-AT" sz="1100" b="0" i="0" u="none" strike="noStrike" dirty="0">
                          <a:solidFill>
                            <a:srgbClr val="000000"/>
                          </a:solidFill>
                          <a:effectLst/>
                          <a:latin typeface="Trebuchet MS"/>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716098">
                <a:tc>
                  <a:txBody>
                    <a:bodyPr/>
                    <a:lstStyle/>
                    <a:p>
                      <a:pPr algn="r" fontAlgn="ctr"/>
                      <a:r>
                        <a:rPr lang="de-AT" sz="1100" b="0" i="0" u="none" strike="noStrike">
                          <a:solidFill>
                            <a:srgbClr val="000000"/>
                          </a:solidFill>
                          <a:effectLst/>
                          <a:latin typeface="Trebuchet MS"/>
                        </a:rPr>
                        <a:t>gering</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e-AT" sz="1600" b="0" i="0" u="none" strike="noStrike" dirty="0">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endParaRPr lang="de-AT" sz="1100" b="0" i="0" u="none" strike="noStrike" dirty="0">
                        <a:solidFill>
                          <a:srgbClr val="000000"/>
                        </a:solidFill>
                        <a:effectLst/>
                        <a:latin typeface="Trebuchet MS"/>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979924">
                <a:tc>
                  <a:txBody>
                    <a:bodyPr/>
                    <a:lstStyle/>
                    <a:p>
                      <a:pPr algn="r" fontAlgn="ctr"/>
                      <a:r>
                        <a:rPr lang="de-AT" sz="1100" b="0" i="0" u="none" strike="noStrike">
                          <a:solidFill>
                            <a:srgbClr val="000000"/>
                          </a:solidFill>
                          <a:effectLst/>
                          <a:latin typeface="Trebuchet MS"/>
                        </a:rPr>
                        <a:t>sehr gering</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AT" sz="1600" b="0" i="0" u="none" strike="noStrike" dirty="0">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de-AT" sz="1600" b="0" i="0" u="none" strike="noStrike">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de-AT" sz="1100" b="0" i="0" u="none" strike="noStrike" dirty="0">
                        <a:solidFill>
                          <a:srgbClr val="000000"/>
                        </a:solidFill>
                        <a:effectLst/>
                        <a:latin typeface="Trebuchet MS"/>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1017614">
                <a:tc>
                  <a:txBody>
                    <a:bodyPr/>
                    <a:lstStyle/>
                    <a:p>
                      <a:pPr algn="l" fontAlgn="b"/>
                      <a:endParaRPr lang="de-AT" sz="1100" b="0" i="0" u="none" strike="noStrike">
                        <a:solidFill>
                          <a:srgbClr val="000000"/>
                        </a:solidFill>
                        <a:effectLst/>
                        <a:latin typeface="Trebuchet MS"/>
                      </a:endParaRPr>
                    </a:p>
                  </a:txBody>
                  <a:tcPr marL="9525" marR="9525" marT="9525" marB="0" anchor="b">
                    <a:lnL>
                      <a:noFill/>
                    </a:lnL>
                    <a:lnR>
                      <a:noFill/>
                    </a:lnR>
                    <a:lnT>
                      <a:noFill/>
                    </a:lnT>
                    <a:lnB>
                      <a:noFill/>
                    </a:lnB>
                  </a:tcPr>
                </a:tc>
                <a:tc>
                  <a:txBody>
                    <a:bodyPr/>
                    <a:lstStyle/>
                    <a:p>
                      <a:pPr algn="ctr" fontAlgn="ctr"/>
                      <a:r>
                        <a:rPr lang="de-AT" sz="1100" b="0" i="0" u="none" strike="noStrike">
                          <a:solidFill>
                            <a:srgbClr val="000000"/>
                          </a:solidFill>
                          <a:effectLst/>
                          <a:latin typeface="Trebuchet MS"/>
                        </a:rPr>
                        <a:t>gering</a:t>
                      </a:r>
                    </a:p>
                  </a:txBody>
                  <a:tcPr marL="9525" marR="9525" marT="9525" marB="0" vert="vert"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a:solidFill>
                            <a:srgbClr val="000000"/>
                          </a:solidFill>
                          <a:effectLst/>
                          <a:latin typeface="Trebuchet MS"/>
                        </a:rPr>
                        <a:t>mittel</a:t>
                      </a:r>
                    </a:p>
                  </a:txBody>
                  <a:tcPr marL="9525" marR="9525" marT="9525" marB="0" vert="vert"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dirty="0">
                          <a:solidFill>
                            <a:srgbClr val="000000"/>
                          </a:solidFill>
                          <a:effectLst/>
                          <a:latin typeface="Trebuchet MS"/>
                        </a:rPr>
                        <a:t>schwerwiegend (hoch)</a:t>
                      </a:r>
                    </a:p>
                  </a:txBody>
                  <a:tcPr marL="9525" marR="9525" marT="9525" marB="0" vert="vert"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dirty="0">
                          <a:solidFill>
                            <a:srgbClr val="000000"/>
                          </a:solidFill>
                          <a:effectLst/>
                          <a:latin typeface="Trebuchet MS"/>
                        </a:rPr>
                        <a:t>existenzbedrohend (sehr hoch)</a:t>
                      </a:r>
                    </a:p>
                  </a:txBody>
                  <a:tcPr marL="9525" marR="9525" marT="9525" marB="0" vert="vert"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de-AT" sz="1400" b="1" i="0" u="none" strike="noStrike" dirty="0" smtClean="0">
                          <a:solidFill>
                            <a:srgbClr val="000000"/>
                          </a:solidFill>
                          <a:effectLst/>
                          <a:latin typeface="Trebuchet MS"/>
                        </a:rPr>
                        <a:t>-&gt;Auswirkung (Schadensausmaß)</a:t>
                      </a:r>
                      <a:endParaRPr lang="de-AT" sz="1400" b="1" i="0" u="none" strike="noStrike" dirty="0">
                        <a:solidFill>
                          <a:srgbClr val="000000"/>
                        </a:solidFill>
                        <a:effectLst/>
                        <a:latin typeface="Trebuchet MS"/>
                      </a:endParaRP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4" name="Foliennummernplatzhalter 3"/>
          <p:cNvSpPr>
            <a:spLocks noGrp="1"/>
          </p:cNvSpPr>
          <p:nvPr>
            <p:ph type="sldNum" sz="quarter" idx="12"/>
          </p:nvPr>
        </p:nvSpPr>
        <p:spPr/>
        <p:txBody>
          <a:bodyPr/>
          <a:lstStyle/>
          <a:p>
            <a:fld id="{65A43175-7E8C-4519-8CD1-D384B9D413EC}" type="slidenum">
              <a:rPr lang="de-AT" smtClean="0"/>
              <a:pPr/>
              <a:t>12</a:t>
            </a:fld>
            <a:endParaRPr lang="de-AT" dirty="0"/>
          </a:p>
        </p:txBody>
      </p:sp>
      <p:sp>
        <p:nvSpPr>
          <p:cNvPr id="9" name="Rectangle 1"/>
          <p:cNvSpPr>
            <a:spLocks noChangeArrowheads="1"/>
          </p:cNvSpPr>
          <p:nvPr/>
        </p:nvSpPr>
        <p:spPr bwMode="auto">
          <a:xfrm>
            <a:off x="2358639" y="3185710"/>
            <a:ext cx="231591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Risikoakzeptanz</a:t>
            </a:r>
            <a:endParaRPr kumimoji="0" lang="de-AT" alt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231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400" b="1" dirty="0" smtClean="0"/>
              <a:t/>
            </a:r>
            <a:br>
              <a:rPr lang="de-AT" sz="2400" b="1" dirty="0" smtClean="0"/>
            </a:br>
            <a:r>
              <a:rPr lang="de-AT" sz="2400" b="1" dirty="0" smtClean="0"/>
              <a:t>mögliches </a:t>
            </a:r>
            <a:r>
              <a:rPr lang="de-AT" b="1" dirty="0" smtClean="0"/>
              <a:t>Berichtswesen / R.-Überwachung</a:t>
            </a:r>
            <a:endParaRPr lang="de-AT" b="1" dirty="0"/>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13</a:t>
            </a:fld>
            <a:endParaRPr lang="de-AT" dirty="0">
              <a:solidFill>
                <a:srgbClr val="000000"/>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461749232"/>
              </p:ext>
            </p:extLst>
          </p:nvPr>
        </p:nvGraphicFramePr>
        <p:xfrm>
          <a:off x="2427006" y="2025353"/>
          <a:ext cx="5947874" cy="3811425"/>
        </p:xfrm>
        <a:graphic>
          <a:graphicData uri="http://schemas.openxmlformats.org/drawingml/2006/table">
            <a:tbl>
              <a:tblPr firstRow="1" firstCol="1" bandRow="1"/>
              <a:tblGrid>
                <a:gridCol w="786212">
                  <a:extLst>
                    <a:ext uri="{9D8B030D-6E8A-4147-A177-3AD203B41FA5}">
                      <a16:colId xmlns:a16="http://schemas.microsoft.com/office/drawing/2014/main" val="20000"/>
                    </a:ext>
                  </a:extLst>
                </a:gridCol>
                <a:gridCol w="5161662">
                  <a:extLst>
                    <a:ext uri="{9D8B030D-6E8A-4147-A177-3AD203B41FA5}">
                      <a16:colId xmlns:a16="http://schemas.microsoft.com/office/drawing/2014/main" val="20001"/>
                    </a:ext>
                  </a:extLst>
                </a:gridCol>
              </a:tblGrid>
              <a:tr h="1082800">
                <a:tc>
                  <a:txBody>
                    <a:bodyPr/>
                    <a:lstStyle/>
                    <a:p>
                      <a:pPr algn="ctr">
                        <a:spcAft>
                          <a:spcPts val="0"/>
                        </a:spcAft>
                      </a:pPr>
                      <a:r>
                        <a:rPr lang="de-AT" sz="1400" b="1" dirty="0">
                          <a:solidFill>
                            <a:srgbClr val="FABF8F"/>
                          </a:solidFill>
                          <a:effectLst/>
                          <a:latin typeface="Calibri"/>
                          <a:ea typeface="Calibri"/>
                          <a:cs typeface="Times New Roman"/>
                        </a:rPr>
                        <a:t>sehr hohes Risiko</a:t>
                      </a:r>
                      <a:endParaRPr lang="de-AT" sz="1400" b="1" dirty="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spcAft>
                          <a:spcPts val="0"/>
                        </a:spcAft>
                      </a:pPr>
                      <a:r>
                        <a:rPr lang="de-AT" sz="1400" dirty="0">
                          <a:effectLst/>
                          <a:latin typeface="Calibri"/>
                          <a:ea typeface="Calibri"/>
                          <a:cs typeface="Times New Roman"/>
                        </a:rPr>
                        <a:t>Diese Risiken werden </a:t>
                      </a:r>
                      <a:r>
                        <a:rPr lang="de-AT" sz="1400" dirty="0" smtClean="0">
                          <a:effectLst/>
                          <a:latin typeface="Calibri"/>
                          <a:ea typeface="Calibri"/>
                          <a:cs typeface="Times New Roman"/>
                        </a:rPr>
                        <a:t>der höchsten</a:t>
                      </a:r>
                      <a:r>
                        <a:rPr lang="de-AT" sz="1400" baseline="0" dirty="0" smtClean="0">
                          <a:effectLst/>
                          <a:latin typeface="Calibri"/>
                          <a:ea typeface="Calibri"/>
                          <a:cs typeface="Times New Roman"/>
                        </a:rPr>
                        <a:t> Entscheidungsebene berichtet</a:t>
                      </a:r>
                      <a:r>
                        <a:rPr lang="de-AT" sz="1400" dirty="0" smtClean="0">
                          <a:effectLst/>
                          <a:latin typeface="Calibri"/>
                          <a:ea typeface="Calibri"/>
                          <a:cs typeface="Times New Roman"/>
                        </a:rPr>
                        <a:t>, </a:t>
                      </a:r>
                      <a:r>
                        <a:rPr lang="de-AT" sz="1400" b="1" dirty="0">
                          <a:effectLst/>
                          <a:latin typeface="Calibri"/>
                          <a:ea typeface="Calibri"/>
                          <a:cs typeface="Times New Roman"/>
                        </a:rPr>
                        <a:t>Maßnahmen sind verpflichtend einzuleiten </a:t>
                      </a:r>
                      <a:r>
                        <a:rPr lang="de-AT" sz="1400" dirty="0">
                          <a:effectLst/>
                          <a:latin typeface="Calibri"/>
                          <a:ea typeface="Calibri"/>
                          <a:cs typeface="Times New Roman"/>
                        </a:rPr>
                        <a:t>und die Wirksamkeit zeitnah zu überprüfen. </a:t>
                      </a:r>
                      <a:r>
                        <a:rPr lang="de-AT" sz="1400" dirty="0" smtClean="0">
                          <a:effectLst/>
                          <a:latin typeface="Calibri"/>
                          <a:ea typeface="Calibri"/>
                          <a:cs typeface="Times New Roman"/>
                        </a:rPr>
                        <a:t>Bearbeitung bleibt  </a:t>
                      </a:r>
                      <a:r>
                        <a:rPr lang="de-AT" sz="1400" dirty="0">
                          <a:effectLst/>
                          <a:latin typeface="Calibri"/>
                          <a:ea typeface="Calibri"/>
                          <a:cs typeface="Times New Roman"/>
                        </a:rPr>
                        <a:t>in </a:t>
                      </a:r>
                      <a:r>
                        <a:rPr lang="de-AT" sz="1400" dirty="0" smtClean="0">
                          <a:effectLst/>
                          <a:latin typeface="Calibri"/>
                          <a:ea typeface="Calibri"/>
                          <a:cs typeface="Times New Roman"/>
                        </a:rPr>
                        <a:t>der 2. Managementebene</a:t>
                      </a:r>
                      <a:r>
                        <a:rPr lang="de-AT" sz="1400" baseline="0" dirty="0" smtClean="0">
                          <a:effectLst/>
                          <a:latin typeface="Calibri"/>
                          <a:ea typeface="Calibri"/>
                          <a:cs typeface="Times New Roman"/>
                        </a:rPr>
                        <a:t> (beim ursprünglichen </a:t>
                      </a:r>
                      <a:r>
                        <a:rPr lang="de-AT" sz="1400" baseline="0" dirty="0" err="1" smtClean="0">
                          <a:effectLst/>
                          <a:latin typeface="Calibri"/>
                          <a:ea typeface="Calibri"/>
                          <a:cs typeface="Times New Roman"/>
                        </a:rPr>
                        <a:t>Risk-Owner</a:t>
                      </a:r>
                      <a:r>
                        <a:rPr lang="de-AT" sz="1400" baseline="0" dirty="0" smtClean="0">
                          <a:effectLst/>
                          <a:latin typeface="Calibri"/>
                          <a:ea typeface="Calibri"/>
                          <a:cs typeface="Times New Roman"/>
                        </a:rPr>
                        <a:t>)</a:t>
                      </a:r>
                      <a:endParaRPr lang="de-AT"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34658">
                <a:tc>
                  <a:txBody>
                    <a:bodyPr/>
                    <a:lstStyle/>
                    <a:p>
                      <a:pPr algn="ctr">
                        <a:spcAft>
                          <a:spcPts val="0"/>
                        </a:spcAft>
                      </a:pPr>
                      <a:r>
                        <a:rPr lang="de-AT" sz="1400" b="1" dirty="0">
                          <a:solidFill>
                            <a:srgbClr val="E36C0A"/>
                          </a:solidFill>
                          <a:effectLst/>
                          <a:latin typeface="Calibri"/>
                          <a:ea typeface="Calibri"/>
                          <a:cs typeface="Times New Roman"/>
                        </a:rPr>
                        <a:t>hohes Risiko</a:t>
                      </a:r>
                      <a:endParaRPr lang="de-AT" sz="1400" b="1" dirty="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de-AT" sz="1400" dirty="0">
                          <a:effectLst/>
                          <a:latin typeface="Calibri"/>
                          <a:ea typeface="Calibri"/>
                          <a:cs typeface="Times New Roman"/>
                        </a:rPr>
                        <a:t>Diese Risiken werden auf </a:t>
                      </a:r>
                      <a:r>
                        <a:rPr lang="de-AT" sz="1400" dirty="0" smtClean="0">
                          <a:effectLst/>
                          <a:latin typeface="Calibri"/>
                          <a:ea typeface="Calibri"/>
                          <a:cs typeface="Times New Roman"/>
                        </a:rPr>
                        <a:t>Ebene der </a:t>
                      </a:r>
                      <a:r>
                        <a:rPr lang="de-AT" sz="1400" dirty="0" err="1" smtClean="0">
                          <a:effectLst/>
                          <a:latin typeface="Calibri"/>
                          <a:ea typeface="Calibri"/>
                          <a:cs typeface="Times New Roman"/>
                        </a:rPr>
                        <a:t>Risk-Owner</a:t>
                      </a:r>
                      <a:r>
                        <a:rPr lang="de-AT" sz="1400" dirty="0" smtClean="0">
                          <a:effectLst/>
                          <a:latin typeface="Calibri"/>
                          <a:ea typeface="Calibri"/>
                          <a:cs typeface="Times New Roman"/>
                        </a:rPr>
                        <a:t> </a:t>
                      </a:r>
                      <a:r>
                        <a:rPr lang="de-AT" sz="1400" dirty="0">
                          <a:effectLst/>
                          <a:latin typeface="Calibri"/>
                          <a:ea typeface="Calibri"/>
                          <a:cs typeface="Times New Roman"/>
                        </a:rPr>
                        <a:t>bearbeitet und müssen </a:t>
                      </a:r>
                      <a:r>
                        <a:rPr lang="de-AT" sz="1400" dirty="0" smtClean="0">
                          <a:effectLst/>
                          <a:latin typeface="Calibri"/>
                          <a:ea typeface="Calibri"/>
                          <a:cs typeface="Times New Roman"/>
                        </a:rPr>
                        <a:t>der</a:t>
                      </a:r>
                      <a:r>
                        <a:rPr lang="de-AT" sz="1400" baseline="0" dirty="0" smtClean="0">
                          <a:effectLst/>
                          <a:latin typeface="Calibri"/>
                          <a:ea typeface="Calibri"/>
                          <a:cs typeface="Times New Roman"/>
                        </a:rPr>
                        <a:t> 2. Management-Ebene von der 3. Management-Ebene </a:t>
                      </a:r>
                      <a:r>
                        <a:rPr lang="de-AT" sz="1400" dirty="0" smtClean="0">
                          <a:effectLst/>
                          <a:latin typeface="Calibri"/>
                          <a:ea typeface="Calibri"/>
                          <a:cs typeface="Times New Roman"/>
                        </a:rPr>
                        <a:t>berichtet </a:t>
                      </a:r>
                      <a:r>
                        <a:rPr lang="de-AT" sz="1400" dirty="0">
                          <a:effectLst/>
                          <a:latin typeface="Calibri"/>
                          <a:ea typeface="Calibri"/>
                          <a:cs typeface="Times New Roman"/>
                        </a:rPr>
                        <a:t>werden. </a:t>
                      </a:r>
                      <a:r>
                        <a:rPr lang="de-AT" sz="1400" b="1" dirty="0" smtClean="0">
                          <a:effectLst/>
                          <a:latin typeface="Calibri"/>
                          <a:ea typeface="Calibri"/>
                          <a:cs typeface="Times New Roman"/>
                        </a:rPr>
                        <a:t>Maßnahmen</a:t>
                      </a:r>
                      <a:r>
                        <a:rPr lang="de-AT" sz="1400" dirty="0" smtClean="0">
                          <a:effectLst/>
                          <a:latin typeface="Calibri"/>
                          <a:ea typeface="Calibri"/>
                          <a:cs typeface="Times New Roman"/>
                        </a:rPr>
                        <a:t> sind </a:t>
                      </a:r>
                      <a:r>
                        <a:rPr lang="de-AT" sz="1400" dirty="0">
                          <a:effectLst/>
                          <a:latin typeface="Calibri"/>
                          <a:ea typeface="Calibri"/>
                          <a:cs typeface="Times New Roman"/>
                        </a:rPr>
                        <a:t>verpflichtend zu </a:t>
                      </a:r>
                      <a:r>
                        <a:rPr lang="de-AT" sz="1400" b="1" dirty="0">
                          <a:effectLst/>
                          <a:latin typeface="Calibri"/>
                          <a:ea typeface="Calibri"/>
                          <a:cs typeface="Times New Roman"/>
                        </a:rPr>
                        <a:t>prüfen</a:t>
                      </a:r>
                      <a:r>
                        <a:rPr lang="de-AT" sz="1400" dirty="0">
                          <a:effectLst/>
                          <a:latin typeface="Calibri"/>
                          <a:ea typeface="Calibri"/>
                          <a:cs typeface="Times New Roman"/>
                        </a:rPr>
                        <a:t> und </a:t>
                      </a:r>
                      <a:r>
                        <a:rPr lang="de-AT" sz="1400" dirty="0" err="1">
                          <a:effectLst/>
                          <a:latin typeface="Calibri"/>
                          <a:ea typeface="Calibri"/>
                          <a:cs typeface="Times New Roman"/>
                        </a:rPr>
                        <a:t>ggf</a:t>
                      </a:r>
                      <a:r>
                        <a:rPr lang="de-AT" sz="1400" dirty="0">
                          <a:effectLst/>
                          <a:latin typeface="Calibri"/>
                          <a:ea typeface="Calibri"/>
                          <a:cs typeface="Times New Roman"/>
                        </a:rPr>
                        <a:t> einzuleiten und die Wirksamkeit zu überprüfen.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6241">
                <a:tc>
                  <a:txBody>
                    <a:bodyPr/>
                    <a:lstStyle/>
                    <a:p>
                      <a:pPr algn="ctr">
                        <a:spcAft>
                          <a:spcPts val="0"/>
                        </a:spcAft>
                      </a:pPr>
                      <a:r>
                        <a:rPr lang="de-AT" sz="1400" b="1" dirty="0">
                          <a:solidFill>
                            <a:srgbClr val="E36C0A"/>
                          </a:solidFill>
                          <a:effectLst/>
                          <a:latin typeface="Calibri"/>
                          <a:ea typeface="Calibri"/>
                          <a:cs typeface="Times New Roman"/>
                        </a:rPr>
                        <a:t>mittleres Risiko</a:t>
                      </a:r>
                      <a:endParaRPr lang="de-AT" sz="1400" b="1" dirty="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spcAft>
                          <a:spcPts val="0"/>
                        </a:spcAft>
                      </a:pPr>
                      <a:r>
                        <a:rPr lang="de-AT" sz="1400" dirty="0">
                          <a:effectLst/>
                          <a:latin typeface="Calibri"/>
                          <a:ea typeface="Calibri"/>
                          <a:cs typeface="Times New Roman"/>
                        </a:rPr>
                        <a:t>Diese Risiken sind auf Ebene der </a:t>
                      </a:r>
                      <a:r>
                        <a:rPr lang="de-AT" sz="1400" dirty="0" smtClean="0">
                          <a:effectLst/>
                          <a:latin typeface="Calibri"/>
                          <a:ea typeface="Calibri"/>
                          <a:cs typeface="Times New Roman"/>
                        </a:rPr>
                        <a:t>3. Management-Ebene </a:t>
                      </a:r>
                      <a:r>
                        <a:rPr lang="de-AT" sz="1400" dirty="0">
                          <a:effectLst/>
                          <a:latin typeface="Calibri"/>
                          <a:ea typeface="Calibri"/>
                          <a:cs typeface="Times New Roman"/>
                        </a:rPr>
                        <a:t>zu bearbeiten und an die </a:t>
                      </a:r>
                      <a:r>
                        <a:rPr lang="de-AT" sz="1400" dirty="0" smtClean="0">
                          <a:effectLst/>
                          <a:latin typeface="Calibri"/>
                          <a:ea typeface="Calibri"/>
                          <a:cs typeface="Times New Roman"/>
                        </a:rPr>
                        <a:t>2. Management-Ebene (</a:t>
                      </a:r>
                      <a:r>
                        <a:rPr lang="de-AT" sz="1400" dirty="0" err="1" smtClean="0">
                          <a:effectLst/>
                          <a:latin typeface="Calibri"/>
                          <a:ea typeface="Calibri"/>
                          <a:cs typeface="Times New Roman"/>
                        </a:rPr>
                        <a:t>Risk-Owner</a:t>
                      </a:r>
                      <a:r>
                        <a:rPr lang="de-AT" sz="1400" dirty="0" smtClean="0">
                          <a:effectLst/>
                          <a:latin typeface="Calibri"/>
                          <a:ea typeface="Calibri"/>
                          <a:cs typeface="Times New Roman"/>
                        </a:rPr>
                        <a:t>) </a:t>
                      </a:r>
                      <a:r>
                        <a:rPr lang="de-AT" sz="1400" dirty="0">
                          <a:effectLst/>
                          <a:latin typeface="Calibri"/>
                          <a:ea typeface="Calibri"/>
                          <a:cs typeface="Times New Roman"/>
                        </a:rPr>
                        <a:t>zu berichten.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7726">
                <a:tc>
                  <a:txBody>
                    <a:bodyPr/>
                    <a:lstStyle/>
                    <a:p>
                      <a:pPr algn="ctr">
                        <a:spcAft>
                          <a:spcPts val="0"/>
                        </a:spcAft>
                      </a:pPr>
                      <a:r>
                        <a:rPr lang="de-AT" sz="1400" b="1" dirty="0">
                          <a:solidFill>
                            <a:srgbClr val="FABF8F"/>
                          </a:solidFill>
                          <a:effectLst/>
                          <a:latin typeface="Calibri"/>
                          <a:ea typeface="Calibri"/>
                          <a:cs typeface="Times New Roman"/>
                        </a:rPr>
                        <a:t>geringes Risiko</a:t>
                      </a:r>
                      <a:endParaRPr lang="de-AT" sz="1400" b="1" dirty="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spcAft>
                          <a:spcPts val="0"/>
                        </a:spcAft>
                      </a:pPr>
                      <a:r>
                        <a:rPr lang="de-AT" sz="1400" dirty="0">
                          <a:effectLst/>
                          <a:latin typeface="Calibri"/>
                          <a:ea typeface="Calibri"/>
                          <a:cs typeface="Times New Roman"/>
                        </a:rPr>
                        <a:t>Diese Risiken müssen bei der jährlichen Aktualisierung </a:t>
                      </a:r>
                      <a:r>
                        <a:rPr lang="de-AT" sz="1400" dirty="0" smtClean="0">
                          <a:effectLst/>
                          <a:latin typeface="Calibri"/>
                          <a:ea typeface="Calibri"/>
                          <a:cs typeface="Times New Roman"/>
                        </a:rPr>
                        <a:t>wieder betrachtet </a:t>
                      </a:r>
                      <a:r>
                        <a:rPr lang="de-AT" sz="1400" dirty="0">
                          <a:effectLst/>
                          <a:latin typeface="Calibri"/>
                          <a:ea typeface="Calibri"/>
                          <a:cs typeface="Times New Roman"/>
                        </a:rPr>
                        <a:t>werden, Maßnahmen sind nicht zwingend zu ergreifen.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1"/>
          <p:cNvSpPr>
            <a:spLocks noChangeArrowheads="1"/>
          </p:cNvSpPr>
          <p:nvPr/>
        </p:nvSpPr>
        <p:spPr bwMode="auto">
          <a:xfrm>
            <a:off x="504201" y="3216487"/>
            <a:ext cx="270901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de-DE" altLang="de-DE" sz="1600" b="1" dirty="0" smtClean="0">
                <a:solidFill>
                  <a:srgbClr val="000000"/>
                </a:solidFill>
                <a:latin typeface="Arial" pitchFamily="34" charset="0"/>
                <a:ea typeface="Calibri" pitchFamily="34" charset="0"/>
                <a:cs typeface="Times New Roman" pitchFamily="18" charset="0"/>
              </a:rPr>
              <a:t>Risikoakzeptanz</a:t>
            </a:r>
            <a:endParaRPr lang="de-AT" altLang="de-DE" sz="1600" dirty="0" smtClean="0">
              <a:solidFill>
                <a:srgbClr val="000000"/>
              </a:solidFill>
              <a:latin typeface="Arial" pitchFamily="34" charset="0"/>
              <a:cs typeface="Arial" pitchFamily="34" charset="0"/>
            </a:endParaRPr>
          </a:p>
          <a:p>
            <a:pPr defTabSz="914400" eaLnBrk="0" fontAlgn="base" hangingPunct="0">
              <a:spcBef>
                <a:spcPct val="0"/>
              </a:spcBef>
              <a:spcAft>
                <a:spcPct val="0"/>
              </a:spcAft>
            </a:pPr>
            <a:endParaRPr lang="de-AT" altLang="de-DE" dirty="0" smtClean="0">
              <a:solidFill>
                <a:srgbClr val="000000"/>
              </a:solidFill>
              <a:latin typeface="Arial" pitchFamily="34" charset="0"/>
              <a:cs typeface="Arial" pitchFamily="34" charset="0"/>
            </a:endParaRPr>
          </a:p>
        </p:txBody>
      </p:sp>
      <p:sp>
        <p:nvSpPr>
          <p:cNvPr id="3" name="Inhaltsplatzhalter 2"/>
          <p:cNvSpPr>
            <a:spLocks noGrp="1"/>
          </p:cNvSpPr>
          <p:nvPr>
            <p:ph idx="1"/>
          </p:nvPr>
        </p:nvSpPr>
        <p:spPr/>
        <p:txBody>
          <a:bodyPr/>
          <a:lstStyle/>
          <a:p>
            <a:r>
              <a:rPr lang="de-AT" dirty="0" smtClean="0"/>
              <a:t>Mögliche Risiko-Überwachung u Berichtswesen:</a:t>
            </a:r>
            <a:endParaRPr lang="de-AT" dirty="0"/>
          </a:p>
        </p:txBody>
      </p:sp>
    </p:spTree>
    <p:extLst>
      <p:ext uri="{BB962C8B-B14F-4D97-AF65-F5344CB8AC3E}">
        <p14:creationId xmlns:p14="http://schemas.microsoft.com/office/powerpoint/2010/main" val="389400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258137" cy="1143000"/>
          </a:xfrm>
        </p:spPr>
        <p:txBody>
          <a:bodyPr>
            <a:normAutofit/>
          </a:bodyPr>
          <a:lstStyle/>
          <a:p>
            <a:r>
              <a:rPr lang="de-AT" dirty="0" smtClean="0"/>
              <a:t/>
            </a:r>
            <a:br>
              <a:rPr lang="de-AT" dirty="0" smtClean="0"/>
            </a:br>
            <a:r>
              <a:rPr lang="de-AT" b="1" dirty="0" smtClean="0"/>
              <a:t>Risiko-Bewältigungs-Strategien</a:t>
            </a:r>
            <a:endParaRPr lang="de-AT" b="1" dirty="0"/>
          </a:p>
        </p:txBody>
      </p:sp>
      <p:sp>
        <p:nvSpPr>
          <p:cNvPr id="3" name="Inhaltsplatzhalter 2"/>
          <p:cNvSpPr>
            <a:spLocks noGrp="1"/>
          </p:cNvSpPr>
          <p:nvPr>
            <p:ph idx="1"/>
          </p:nvPr>
        </p:nvSpPr>
        <p:spPr>
          <a:xfrm>
            <a:off x="251520" y="1556792"/>
            <a:ext cx="8568952" cy="5051042"/>
          </a:xfrm>
        </p:spPr>
        <p:txBody>
          <a:bodyPr>
            <a:normAutofit/>
          </a:bodyPr>
          <a:lstStyle/>
          <a:p>
            <a:pPr marL="0" indent="0">
              <a:buNone/>
            </a:pPr>
            <a:r>
              <a:rPr lang="de-AT" sz="2800" b="1" dirty="0" smtClean="0">
                <a:latin typeface="+mn-lt"/>
              </a:rPr>
              <a:t>Risiko-Steuerung:</a:t>
            </a:r>
          </a:p>
          <a:p>
            <a:pPr marL="0" indent="0">
              <a:buNone/>
            </a:pPr>
            <a:r>
              <a:rPr lang="de-AT" dirty="0" smtClean="0">
                <a:latin typeface="+mn-lt"/>
              </a:rPr>
              <a:t>Welche grundsätzlichen </a:t>
            </a:r>
            <a:r>
              <a:rPr lang="de-AT" dirty="0">
                <a:latin typeface="+mn-lt"/>
              </a:rPr>
              <a:t>M</a:t>
            </a:r>
            <a:r>
              <a:rPr lang="de-AT" dirty="0" smtClean="0">
                <a:latin typeface="+mn-lt"/>
              </a:rPr>
              <a:t>aßnahmen sind möglich im Umgang mit Risiken:</a:t>
            </a:r>
            <a:endParaRPr lang="de-AT" b="1" dirty="0" smtClean="0">
              <a:latin typeface="+mn-lt"/>
            </a:endParaRPr>
          </a:p>
          <a:p>
            <a:pPr marL="0" indent="0">
              <a:buNone/>
            </a:pPr>
            <a:endParaRPr lang="de-AT" dirty="0" smtClean="0">
              <a:latin typeface="+mn-lt"/>
            </a:endParaRPr>
          </a:p>
          <a:p>
            <a:pPr marL="457200" indent="-457200">
              <a:buFont typeface="+mj-lt"/>
              <a:buAutoNum type="arabicPeriod"/>
            </a:pPr>
            <a:r>
              <a:rPr lang="de-AT" sz="2400" b="1" dirty="0" smtClean="0">
                <a:latin typeface="+mn-lt"/>
              </a:rPr>
              <a:t>R-Vermeidung </a:t>
            </a:r>
            <a:r>
              <a:rPr lang="de-AT" sz="1800" dirty="0" smtClean="0">
                <a:latin typeface="+mn-lt"/>
              </a:rPr>
              <a:t>(generell)</a:t>
            </a:r>
          </a:p>
          <a:p>
            <a:pPr marL="457200" indent="-457200">
              <a:buFont typeface="+mj-lt"/>
              <a:buAutoNum type="arabicPeriod"/>
            </a:pPr>
            <a:r>
              <a:rPr lang="de-AT" sz="2400" b="1" dirty="0" smtClean="0">
                <a:latin typeface="+mn-lt"/>
              </a:rPr>
              <a:t>R-Verminderung </a:t>
            </a:r>
            <a:r>
              <a:rPr lang="de-AT" sz="1800" dirty="0" smtClean="0">
                <a:latin typeface="+mn-lt"/>
              </a:rPr>
              <a:t>(Eintrittswahrscheinlichkeit senken)</a:t>
            </a:r>
          </a:p>
          <a:p>
            <a:pPr marL="457200" indent="-457200">
              <a:buFont typeface="+mj-lt"/>
              <a:buAutoNum type="arabicPeriod"/>
            </a:pPr>
            <a:r>
              <a:rPr lang="de-AT" sz="2400" b="1" dirty="0" smtClean="0">
                <a:latin typeface="+mn-lt"/>
              </a:rPr>
              <a:t>Verminderung der Auswirkung</a:t>
            </a:r>
          </a:p>
          <a:p>
            <a:pPr marL="457200" indent="-457200">
              <a:buFont typeface="+mj-lt"/>
              <a:buAutoNum type="arabicPeriod"/>
            </a:pPr>
            <a:r>
              <a:rPr lang="de-AT" sz="2400" b="1" dirty="0" smtClean="0">
                <a:latin typeface="+mn-lt"/>
              </a:rPr>
              <a:t>R-Diversifikation</a:t>
            </a:r>
          </a:p>
          <a:p>
            <a:pPr marL="457200" indent="-457200">
              <a:buFont typeface="+mj-lt"/>
              <a:buAutoNum type="arabicPeriod"/>
            </a:pPr>
            <a:r>
              <a:rPr lang="de-AT" sz="2400" b="1" dirty="0" smtClean="0">
                <a:latin typeface="+mn-lt"/>
              </a:rPr>
              <a:t>R-Finanzierung</a:t>
            </a:r>
          </a:p>
          <a:p>
            <a:pPr marL="457200" indent="-457200">
              <a:buFont typeface="+mj-lt"/>
              <a:buAutoNum type="arabicPeriod"/>
            </a:pPr>
            <a:r>
              <a:rPr lang="de-AT" sz="2400" b="1" dirty="0" smtClean="0">
                <a:latin typeface="+mn-lt"/>
              </a:rPr>
              <a:t>R-Teilung</a:t>
            </a:r>
          </a:p>
          <a:p>
            <a:pPr marL="457200" indent="-457200">
              <a:buFont typeface="+mj-lt"/>
              <a:buAutoNum type="arabicPeriod"/>
            </a:pPr>
            <a:r>
              <a:rPr lang="de-AT" sz="2400" b="1" dirty="0" smtClean="0">
                <a:latin typeface="+mn-lt"/>
              </a:rPr>
              <a:t>Bewusste R-Tragung</a:t>
            </a:r>
          </a:p>
          <a:p>
            <a:pPr marL="0" indent="0">
              <a:buNone/>
            </a:pPr>
            <a:r>
              <a:rPr lang="de-AT" dirty="0" smtClean="0">
                <a:latin typeface="+mn-lt"/>
              </a:rPr>
              <a:t> </a:t>
            </a:r>
          </a:p>
          <a:p>
            <a:pPr marL="0" indent="0">
              <a:buNone/>
            </a:pPr>
            <a:endParaRPr lang="de-AT" dirty="0">
              <a:latin typeface="+mn-lt"/>
            </a:endParaRPr>
          </a:p>
          <a:p>
            <a:pPr marL="0" indent="0">
              <a:buNone/>
            </a:pPr>
            <a:endParaRPr lang="de-AT"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pPr/>
              <a:t>14</a:t>
            </a:fld>
            <a:endParaRPr lang="de-AT" dirty="0"/>
          </a:p>
        </p:txBody>
      </p:sp>
    </p:spTree>
    <p:extLst>
      <p:ext uri="{BB962C8B-B14F-4D97-AF65-F5344CB8AC3E}">
        <p14:creationId xmlns:p14="http://schemas.microsoft.com/office/powerpoint/2010/main" val="1529154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smtClean="0"/>
              <a:t/>
            </a:r>
            <a:br>
              <a:rPr lang="de-AT" b="1" dirty="0" smtClean="0"/>
            </a:br>
            <a:r>
              <a:rPr lang="de-AT" b="1" dirty="0" smtClean="0"/>
              <a:t>Risiko-Managementprozess</a:t>
            </a:r>
            <a:endParaRPr lang="de-AT" sz="2700" b="1" dirty="0"/>
          </a:p>
        </p:txBody>
      </p:sp>
      <p:sp>
        <p:nvSpPr>
          <p:cNvPr id="3" name="Inhaltsplatzhalter 2"/>
          <p:cNvSpPr>
            <a:spLocks noGrp="1"/>
          </p:cNvSpPr>
          <p:nvPr>
            <p:ph idx="1"/>
          </p:nvPr>
        </p:nvSpPr>
        <p:spPr/>
        <p:txBody>
          <a:bodyPr>
            <a:normAutofit/>
          </a:bodyPr>
          <a:lstStyle/>
          <a:p>
            <a:pPr marL="800100" lvl="2" indent="0">
              <a:buNone/>
            </a:pPr>
            <a:endParaRPr lang="de-AT" b="1"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pPr/>
              <a:t>15</a:t>
            </a:fld>
            <a:endParaRPr lang="de-AT" dirty="0"/>
          </a:p>
        </p:txBody>
      </p:sp>
      <p:pic>
        <p:nvPicPr>
          <p:cNvPr id="1026" name="Picture 2" descr="N:\200p2022-crm\133-Risikomanagement-SOLL\Aufbau\Risikokre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30" y="1650602"/>
            <a:ext cx="6581908" cy="463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5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Gesamtdarstellung des </a:t>
            </a:r>
            <a:br>
              <a:rPr lang="de-AT" dirty="0" smtClean="0"/>
            </a:br>
            <a:r>
              <a:rPr lang="de-AT" b="1" dirty="0" smtClean="0"/>
              <a:t>Risikomanagements </a:t>
            </a:r>
            <a:r>
              <a:rPr lang="de-AT" sz="1400" dirty="0" smtClean="0"/>
              <a:t>(ONR 49001)</a:t>
            </a:r>
            <a:endParaRPr lang="de-AT" sz="1400" dirty="0"/>
          </a:p>
        </p:txBody>
      </p:sp>
      <p:sp>
        <p:nvSpPr>
          <p:cNvPr id="4" name="Foliennummernplatzhalter 3"/>
          <p:cNvSpPr>
            <a:spLocks noGrp="1"/>
          </p:cNvSpPr>
          <p:nvPr>
            <p:ph type="sldNum" sz="quarter" idx="12"/>
          </p:nvPr>
        </p:nvSpPr>
        <p:spPr/>
        <p:txBody>
          <a:bodyPr/>
          <a:lstStyle/>
          <a:p>
            <a:fld id="{65A43175-7E8C-4519-8CD1-D384B9D413EC}" type="slidenum">
              <a:rPr lang="de-AT" smtClean="0"/>
              <a:pPr/>
              <a:t>16</a:t>
            </a:fld>
            <a:endParaRPr lang="de-AT" dirty="0"/>
          </a:p>
        </p:txBody>
      </p:sp>
      <p:pic>
        <p:nvPicPr>
          <p:cNvPr id="5" name="Inhaltsplatzhalt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07" y="1557338"/>
            <a:ext cx="8563365" cy="4894737"/>
          </a:xfrm>
          <a:prstGeom prst="rect">
            <a:avLst/>
          </a:prstGeom>
          <a:noFill/>
          <a:ln>
            <a:noFill/>
          </a:ln>
        </p:spPr>
      </p:pic>
    </p:spTree>
    <p:extLst>
      <p:ext uri="{BB962C8B-B14F-4D97-AF65-F5344CB8AC3E}">
        <p14:creationId xmlns:p14="http://schemas.microsoft.com/office/powerpoint/2010/main" val="42607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smtClean="0"/>
              <a:t/>
            </a:r>
            <a:br>
              <a:rPr lang="de-AT" b="1" dirty="0" smtClean="0"/>
            </a:br>
            <a:r>
              <a:rPr lang="de-AT" b="1" dirty="0" smtClean="0"/>
              <a:t>Compliance-Risiko</a:t>
            </a:r>
            <a:r>
              <a:rPr lang="de-AT" b="1" dirty="0"/>
              <a:t/>
            </a:r>
            <a:br>
              <a:rPr lang="de-AT" b="1" dirty="0"/>
            </a:br>
            <a:endParaRPr lang="de-AT" b="1" dirty="0"/>
          </a:p>
        </p:txBody>
      </p:sp>
      <p:sp>
        <p:nvSpPr>
          <p:cNvPr id="3" name="Inhaltsplatzhalter 2"/>
          <p:cNvSpPr>
            <a:spLocks noGrp="1"/>
          </p:cNvSpPr>
          <p:nvPr>
            <p:ph idx="1"/>
          </p:nvPr>
        </p:nvSpPr>
        <p:spPr/>
        <p:txBody>
          <a:bodyPr>
            <a:normAutofit fontScale="92500" lnSpcReduction="10000"/>
          </a:bodyPr>
          <a:lstStyle/>
          <a:p>
            <a:pPr marL="0" indent="0">
              <a:buNone/>
            </a:pPr>
            <a:r>
              <a:rPr lang="de-AT" sz="2400" b="1" dirty="0" err="1" smtClean="0"/>
              <a:t>Def</a:t>
            </a:r>
            <a:r>
              <a:rPr lang="de-AT" sz="2400" b="1" dirty="0"/>
              <a:t>.</a:t>
            </a:r>
            <a:r>
              <a:rPr lang="de-AT" sz="2400" b="1" dirty="0" smtClean="0"/>
              <a:t> Compliance: </a:t>
            </a:r>
          </a:p>
          <a:p>
            <a:pPr marL="0" indent="0">
              <a:buNone/>
            </a:pPr>
            <a:r>
              <a:rPr lang="de-AT" sz="2400" b="1" dirty="0" smtClean="0"/>
              <a:t>Risiko der Nichteinhaltung von Normen </a:t>
            </a:r>
          </a:p>
          <a:p>
            <a:pPr marL="0" indent="0">
              <a:buNone/>
            </a:pPr>
            <a:endParaRPr lang="de-AT" b="1" dirty="0"/>
          </a:p>
          <a:p>
            <a:pPr marL="0" indent="0">
              <a:buNone/>
            </a:pPr>
            <a:r>
              <a:rPr lang="de-AT" b="1" dirty="0" smtClean="0">
                <a:solidFill>
                  <a:srgbClr val="0070C0"/>
                </a:solidFill>
              </a:rPr>
              <a:t>Fallbeispiel</a:t>
            </a:r>
            <a:r>
              <a:rPr lang="de-AT" dirty="0" smtClean="0">
                <a:solidFill>
                  <a:srgbClr val="0070C0"/>
                </a:solidFill>
              </a:rPr>
              <a:t> für Einzelarbeit:</a:t>
            </a:r>
          </a:p>
          <a:p>
            <a:pPr marL="0" indent="0">
              <a:buNone/>
            </a:pPr>
            <a:r>
              <a:rPr lang="de-AT" dirty="0">
                <a:solidFill>
                  <a:srgbClr val="0070C0"/>
                </a:solidFill>
              </a:rPr>
              <a:t>Versetzen Sie sich in die Lage der Leitungsperson Ihrer </a:t>
            </a:r>
            <a:r>
              <a:rPr lang="de-AT" dirty="0" smtClean="0">
                <a:solidFill>
                  <a:srgbClr val="0070C0"/>
                </a:solidFill>
              </a:rPr>
              <a:t>Organisationseinheit und beantworten Sie den folgenden Fragebogen zur </a:t>
            </a:r>
          </a:p>
          <a:p>
            <a:pPr marL="0" indent="0">
              <a:buNone/>
            </a:pPr>
            <a:r>
              <a:rPr lang="de-AT" dirty="0" smtClean="0">
                <a:solidFill>
                  <a:srgbClr val="0070C0"/>
                </a:solidFill>
              </a:rPr>
              <a:t>Risiko-Selbsteinschätzung nach Vorarlberger Muster:</a:t>
            </a:r>
          </a:p>
          <a:p>
            <a:pPr marL="0" indent="0">
              <a:buNone/>
            </a:pPr>
            <a:endParaRPr lang="de-AT" dirty="0" smtClean="0"/>
          </a:p>
          <a:p>
            <a:pPr marL="0" indent="0">
              <a:buNone/>
            </a:pPr>
            <a:endParaRPr lang="de-AT" dirty="0" smtClean="0"/>
          </a:p>
          <a:p>
            <a:pPr marL="0" indent="0">
              <a:buNone/>
            </a:pPr>
            <a:r>
              <a:rPr lang="de-AT" b="1" dirty="0" smtClean="0"/>
              <a:t>Ziel in </a:t>
            </a:r>
            <a:r>
              <a:rPr lang="de-AT" b="1" dirty="0"/>
              <a:t>diesem konkreten </a:t>
            </a:r>
            <a:r>
              <a:rPr lang="de-AT" b="1" dirty="0" smtClean="0"/>
              <a:t>Fallbeispiel:</a:t>
            </a:r>
            <a:r>
              <a:rPr lang="de-AT" dirty="0" smtClean="0"/>
              <a:t>  </a:t>
            </a:r>
          </a:p>
          <a:p>
            <a:pPr marL="0" indent="0">
              <a:buNone/>
            </a:pPr>
            <a:r>
              <a:rPr lang="de-AT" dirty="0" smtClean="0"/>
              <a:t>Flottes Durcharbeiten zur Gedanken-Anregung und Bewusstmachung von Compliance-Risiken </a:t>
            </a:r>
            <a:r>
              <a:rPr lang="de-AT" i="1" dirty="0" smtClean="0"/>
              <a:t>(und nicht zur akribischen Bearbeitung) </a:t>
            </a:r>
            <a:r>
              <a:rPr lang="de-AT" dirty="0" smtClean="0"/>
              <a:t>als Überleitung zum folgendem Thema</a:t>
            </a:r>
          </a:p>
          <a:p>
            <a:pPr marL="0" indent="0">
              <a:buNone/>
            </a:pPr>
            <a:endParaRPr lang="de-AT" dirty="0"/>
          </a:p>
          <a:p>
            <a:pPr marL="0" indent="0">
              <a:buNone/>
            </a:pPr>
            <a:r>
              <a:rPr lang="de-AT" dirty="0" smtClean="0"/>
              <a:t>	(</a:t>
            </a:r>
            <a:r>
              <a:rPr lang="de-AT" i="1" dirty="0" smtClean="0"/>
              <a:t>anschließende Diskussion der Ergebnisse)</a:t>
            </a:r>
          </a:p>
          <a:p>
            <a:pPr marL="0" indent="0">
              <a:buNone/>
            </a:pPr>
            <a:r>
              <a:rPr lang="de-AT" dirty="0" smtClean="0"/>
              <a:t> </a:t>
            </a:r>
          </a:p>
        </p:txBody>
      </p:sp>
      <p:sp>
        <p:nvSpPr>
          <p:cNvPr id="4" name="Foliennummernplatzhalter 3"/>
          <p:cNvSpPr>
            <a:spLocks noGrp="1"/>
          </p:cNvSpPr>
          <p:nvPr>
            <p:ph type="sldNum" sz="quarter" idx="12"/>
          </p:nvPr>
        </p:nvSpPr>
        <p:spPr/>
        <p:txBody>
          <a:bodyPr/>
          <a:lstStyle/>
          <a:p>
            <a:fld id="{65A43175-7E8C-4519-8CD1-D384B9D413EC}" type="slidenum">
              <a:rPr lang="de-AT" smtClean="0"/>
              <a:pPr/>
              <a:t>17</a:t>
            </a:fld>
            <a:endParaRPr lang="de-AT" dirty="0"/>
          </a:p>
        </p:txBody>
      </p:sp>
    </p:spTree>
    <p:extLst>
      <p:ext uri="{BB962C8B-B14F-4D97-AF65-F5344CB8AC3E}">
        <p14:creationId xmlns:p14="http://schemas.microsoft.com/office/powerpoint/2010/main" val="181530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smtClean="0"/>
              <a:t>Resümee Risikomanagement</a:t>
            </a:r>
            <a:endParaRPr lang="de-AT" b="1" dirty="0"/>
          </a:p>
        </p:txBody>
      </p:sp>
      <p:sp>
        <p:nvSpPr>
          <p:cNvPr id="3" name="Inhaltsplatzhalter 2"/>
          <p:cNvSpPr>
            <a:spLocks noGrp="1"/>
          </p:cNvSpPr>
          <p:nvPr>
            <p:ph idx="1"/>
          </p:nvPr>
        </p:nvSpPr>
        <p:spPr>
          <a:xfrm>
            <a:off x="251520" y="1556791"/>
            <a:ext cx="8661744" cy="4895283"/>
          </a:xfrm>
        </p:spPr>
        <p:txBody>
          <a:bodyPr>
            <a:normAutofit fontScale="70000" lnSpcReduction="20000"/>
          </a:bodyPr>
          <a:lstStyle/>
          <a:p>
            <a:r>
              <a:rPr lang="de-AT" sz="2400" b="1" dirty="0" smtClean="0"/>
              <a:t>Zusammenfassung</a:t>
            </a:r>
            <a:r>
              <a:rPr lang="de-AT" sz="2400" dirty="0"/>
              <a:t>:</a:t>
            </a:r>
            <a:r>
              <a:rPr lang="de-AT" sz="2400" dirty="0" smtClean="0"/>
              <a:t> Risikomanagement ist </a:t>
            </a:r>
            <a:r>
              <a:rPr lang="de-AT" sz="2400" b="1" dirty="0" smtClean="0"/>
              <a:t>primär Führungsaufgabe</a:t>
            </a:r>
          </a:p>
          <a:p>
            <a:endParaRPr lang="de-AT" sz="1300" dirty="0" smtClean="0"/>
          </a:p>
          <a:p>
            <a:r>
              <a:rPr lang="de-AT" sz="2400" b="1" u="sng" dirty="0" smtClean="0"/>
              <a:t>organisatorischen Zuständigkeiten</a:t>
            </a:r>
            <a:r>
              <a:rPr lang="de-AT" sz="2400" b="1" dirty="0" smtClean="0"/>
              <a:t> </a:t>
            </a:r>
            <a:r>
              <a:rPr lang="de-AT" dirty="0" smtClean="0"/>
              <a:t>(aktuelle G-Einteilung):</a:t>
            </a:r>
          </a:p>
          <a:p>
            <a:pPr lvl="1"/>
            <a:r>
              <a:rPr lang="de-AT" sz="2000" b="1" dirty="0" smtClean="0"/>
              <a:t>0/01 Büro des LAD</a:t>
            </a:r>
            <a:r>
              <a:rPr lang="de-AT" sz="2000" dirty="0" smtClean="0"/>
              <a:t>: „Risikomanagement und Compliance-Grundlagen“</a:t>
            </a:r>
          </a:p>
          <a:p>
            <a:pPr lvl="1"/>
            <a:r>
              <a:rPr lang="de-AT" sz="2000" b="1" dirty="0" smtClean="0"/>
              <a:t>0/41: Personalstrategie und allg. Personalwesen: </a:t>
            </a:r>
            <a:r>
              <a:rPr lang="de-AT" sz="2000" dirty="0" smtClean="0"/>
              <a:t>„Mitwirkung in Compliance-Angelegenheiten </a:t>
            </a:r>
            <a:r>
              <a:rPr lang="de-AT" sz="2000" b="1" dirty="0" smtClean="0"/>
              <a:t>aus dienstrechtlicher Sicht</a:t>
            </a:r>
            <a:r>
              <a:rPr lang="de-AT" sz="2000" dirty="0" smtClean="0"/>
              <a:t>“</a:t>
            </a:r>
          </a:p>
          <a:p>
            <a:pPr marL="457200" lvl="1" indent="0">
              <a:buNone/>
            </a:pPr>
            <a:endParaRPr lang="de-AT" sz="2000" dirty="0" smtClean="0"/>
          </a:p>
          <a:p>
            <a:pPr marL="457200" lvl="1" indent="0">
              <a:buNone/>
            </a:pPr>
            <a:r>
              <a:rPr lang="de-AT" sz="2600" b="1" u="sng" dirty="0" smtClean="0"/>
              <a:t>Compliance umfasst die Einhaltung von:</a:t>
            </a:r>
          </a:p>
          <a:p>
            <a:pPr lvl="1"/>
            <a:r>
              <a:rPr lang="de-AT" sz="2300" b="1" dirty="0" smtClean="0"/>
              <a:t>Fachnormen der jeweiligen </a:t>
            </a:r>
            <a:r>
              <a:rPr lang="de-AT" sz="2300" b="1" dirty="0" err="1" smtClean="0"/>
              <a:t>OrgEinheit</a:t>
            </a:r>
            <a:r>
              <a:rPr lang="de-AT" sz="2300" b="1" dirty="0" smtClean="0"/>
              <a:t> </a:t>
            </a:r>
          </a:p>
          <a:p>
            <a:pPr lvl="1"/>
            <a:r>
              <a:rPr lang="de-AT" sz="2300" b="1" dirty="0" smtClean="0"/>
              <a:t>dienstrechtliche Normen</a:t>
            </a:r>
            <a:r>
              <a:rPr lang="de-AT" sz="2000" dirty="0" smtClean="0"/>
              <a:t>:</a:t>
            </a:r>
          </a:p>
          <a:p>
            <a:pPr lvl="1"/>
            <a:endParaRPr lang="de-AT" sz="1200" dirty="0" smtClean="0"/>
          </a:p>
          <a:p>
            <a:pPr lvl="1"/>
            <a:r>
              <a:rPr lang="de-AT" sz="2000" dirty="0" smtClean="0"/>
              <a:t>„Spezialnormen“, die in allen </a:t>
            </a:r>
            <a:r>
              <a:rPr lang="de-AT" sz="2000" dirty="0" err="1" smtClean="0"/>
              <a:t>OrgEinheiten</a:t>
            </a:r>
            <a:r>
              <a:rPr lang="de-AT" sz="2000" dirty="0" smtClean="0"/>
              <a:t> vorkommen können, wie bspw.</a:t>
            </a:r>
          </a:p>
          <a:p>
            <a:pPr lvl="3"/>
            <a:r>
              <a:rPr lang="de-AT" sz="2300" b="1" dirty="0" smtClean="0"/>
              <a:t>Steuerrecht</a:t>
            </a:r>
          </a:p>
          <a:p>
            <a:pPr lvl="3"/>
            <a:r>
              <a:rPr lang="de-AT" sz="2300" b="1" dirty="0" smtClean="0"/>
              <a:t>Vergaberecht</a:t>
            </a:r>
          </a:p>
          <a:p>
            <a:pPr lvl="3"/>
            <a:r>
              <a:rPr lang="de-AT" sz="2300" b="1" dirty="0" smtClean="0"/>
              <a:t>Vertragsrecht</a:t>
            </a:r>
          </a:p>
          <a:p>
            <a:pPr lvl="3"/>
            <a:r>
              <a:rPr lang="de-AT" sz="2300" b="1" dirty="0" smtClean="0"/>
              <a:t>EU-Beihilfenrecht</a:t>
            </a:r>
          </a:p>
          <a:p>
            <a:pPr lvl="3"/>
            <a:r>
              <a:rPr lang="de-AT" sz="2300" b="1" dirty="0" smtClean="0"/>
              <a:t>Datenschutz</a:t>
            </a:r>
          </a:p>
          <a:p>
            <a:pPr lvl="3"/>
            <a:r>
              <a:rPr lang="de-AT" sz="2300" b="1" dirty="0" smtClean="0"/>
              <a:t>Sponsoring</a:t>
            </a:r>
          </a:p>
          <a:p>
            <a:pPr lvl="3"/>
            <a:r>
              <a:rPr lang="de-AT" sz="2300" b="1" dirty="0" smtClean="0"/>
              <a:t>Dienstrecht</a:t>
            </a:r>
          </a:p>
          <a:p>
            <a:pPr lvl="3"/>
            <a:endParaRPr lang="de-AT" sz="1200" b="1" dirty="0" smtClean="0"/>
          </a:p>
          <a:p>
            <a:pPr marL="457200" lvl="1" indent="0">
              <a:buNone/>
            </a:pPr>
            <a:r>
              <a:rPr lang="de-AT" sz="2200" dirty="0" smtClean="0"/>
              <a:t>Zuständigkeiten von den dabei unterstützenden </a:t>
            </a:r>
            <a:r>
              <a:rPr lang="de-AT" sz="2200" dirty="0" err="1" smtClean="0"/>
              <a:t>OrgEinheiten</a:t>
            </a:r>
            <a:r>
              <a:rPr lang="de-AT" sz="2200" dirty="0" smtClean="0"/>
              <a:t> sind dazu größtenteils bereits definiert (siehe Projekt „Kompetenzcenter“-Entwurf)</a:t>
            </a:r>
          </a:p>
          <a:p>
            <a:pPr marL="0" indent="0">
              <a:buNone/>
            </a:pPr>
            <a:endParaRPr lang="de-AT" sz="1900" dirty="0" smtClean="0"/>
          </a:p>
          <a:p>
            <a:r>
              <a:rPr lang="de-AT" sz="2300" dirty="0" smtClean="0"/>
              <a:t>Die weitere Umsetzung der CRM-Thematik beim Land ist </a:t>
            </a:r>
            <a:r>
              <a:rPr lang="de-AT" sz="2300" dirty="0" err="1" smtClean="0"/>
              <a:t>dzt</a:t>
            </a:r>
            <a:r>
              <a:rPr lang="de-AT" sz="2300" dirty="0" smtClean="0"/>
              <a:t>. in Ausarbeitung</a:t>
            </a:r>
          </a:p>
        </p:txBody>
      </p:sp>
      <p:sp>
        <p:nvSpPr>
          <p:cNvPr id="4" name="Foliennummernplatzhalter 3"/>
          <p:cNvSpPr>
            <a:spLocks noGrp="1"/>
          </p:cNvSpPr>
          <p:nvPr>
            <p:ph type="sldNum" sz="quarter" idx="12"/>
          </p:nvPr>
        </p:nvSpPr>
        <p:spPr/>
        <p:txBody>
          <a:bodyPr/>
          <a:lstStyle/>
          <a:p>
            <a:fld id="{65A43175-7E8C-4519-8CD1-D384B9D413EC}" type="slidenum">
              <a:rPr lang="de-AT" smtClean="0"/>
              <a:pPr/>
              <a:t>18</a:t>
            </a:fld>
            <a:endParaRPr lang="de-AT" dirty="0"/>
          </a:p>
        </p:txBody>
      </p:sp>
    </p:spTree>
    <p:extLst>
      <p:ext uri="{BB962C8B-B14F-4D97-AF65-F5344CB8AC3E}">
        <p14:creationId xmlns:p14="http://schemas.microsoft.com/office/powerpoint/2010/main" val="2956711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Compliance</a:t>
            </a:r>
            <a:br>
              <a:rPr lang="de-AT" dirty="0" smtClean="0"/>
            </a:br>
            <a:r>
              <a:rPr lang="de-AT" sz="2000" dirty="0" smtClean="0"/>
              <a:t>Integrität – Was ist das?</a:t>
            </a:r>
            <a:endParaRPr lang="de-AT" sz="2000" dirty="0"/>
          </a:p>
        </p:txBody>
      </p:sp>
      <p:sp>
        <p:nvSpPr>
          <p:cNvPr id="3" name="Inhaltsplatzhalter 2"/>
          <p:cNvSpPr>
            <a:spLocks noGrp="1"/>
          </p:cNvSpPr>
          <p:nvPr>
            <p:ph idx="1"/>
          </p:nvPr>
        </p:nvSpPr>
        <p:spPr>
          <a:xfrm>
            <a:off x="251520" y="1556791"/>
            <a:ext cx="8568952" cy="5164683"/>
          </a:xfrm>
        </p:spPr>
        <p:txBody>
          <a:bodyPr>
            <a:normAutofit fontScale="92500" lnSpcReduction="20000"/>
          </a:bodyPr>
          <a:lstStyle/>
          <a:p>
            <a:pPr marL="0" indent="0" algn="ctr">
              <a:buClr>
                <a:srgbClr val="949594"/>
              </a:buClr>
              <a:buNone/>
            </a:pPr>
            <a:r>
              <a:rPr lang="de-AT" sz="1600" dirty="0" smtClean="0">
                <a:solidFill>
                  <a:srgbClr val="000000"/>
                </a:solidFill>
                <a:latin typeface="Trebuchet MS"/>
              </a:rPr>
              <a:t>Ehrlichkeit, Echtheit, Transparenz, </a:t>
            </a:r>
            <a:r>
              <a:rPr lang="de-AT" sz="1600" dirty="0">
                <a:solidFill>
                  <a:srgbClr val="000000"/>
                </a:solidFill>
                <a:latin typeface="Trebuchet MS"/>
              </a:rPr>
              <a:t>Ethik, </a:t>
            </a:r>
            <a:r>
              <a:rPr lang="de-AT" sz="1600" dirty="0" smtClean="0">
                <a:solidFill>
                  <a:srgbClr val="000000"/>
                </a:solidFill>
                <a:latin typeface="Trebuchet MS"/>
              </a:rPr>
              <a:t>Objektivität, </a:t>
            </a:r>
          </a:p>
          <a:p>
            <a:pPr marL="0" indent="0" algn="ctr">
              <a:buClr>
                <a:srgbClr val="949594"/>
              </a:buClr>
              <a:buNone/>
            </a:pPr>
            <a:r>
              <a:rPr lang="de-AT" sz="1600" dirty="0" smtClean="0">
                <a:latin typeface="+mn-lt"/>
              </a:rPr>
              <a:t>"</a:t>
            </a:r>
            <a:r>
              <a:rPr lang="de-AT" sz="1600" dirty="0">
                <a:latin typeface="+mn-lt"/>
              </a:rPr>
              <a:t>Graubereiche" nicht </a:t>
            </a:r>
            <a:r>
              <a:rPr lang="de-AT" sz="1600" dirty="0" smtClean="0">
                <a:latin typeface="+mn-lt"/>
              </a:rPr>
              <a:t>ausnützen, auf </a:t>
            </a:r>
            <a:r>
              <a:rPr lang="de-AT" sz="1600" dirty="0">
                <a:latin typeface="+mn-lt"/>
              </a:rPr>
              <a:t>der "sicheren" </a:t>
            </a:r>
            <a:r>
              <a:rPr lang="de-AT" sz="1600" dirty="0" smtClean="0">
                <a:latin typeface="+mn-lt"/>
              </a:rPr>
              <a:t>Seite bleiben</a:t>
            </a:r>
          </a:p>
          <a:p>
            <a:pPr marL="0" indent="0" algn="ctr">
              <a:buClr>
                <a:srgbClr val="949594"/>
              </a:buClr>
              <a:buNone/>
            </a:pPr>
            <a:r>
              <a:rPr lang="de-AT" sz="1600" dirty="0" smtClean="0">
                <a:latin typeface="+mn-lt"/>
              </a:rPr>
              <a:t>Im Beruf </a:t>
            </a:r>
            <a:r>
              <a:rPr lang="de-AT" sz="1600" dirty="0">
                <a:latin typeface="+mn-lt"/>
              </a:rPr>
              <a:t>die SACHE in den </a:t>
            </a:r>
            <a:r>
              <a:rPr lang="de-AT" sz="1600" dirty="0" smtClean="0">
                <a:latin typeface="+mn-lt"/>
              </a:rPr>
              <a:t>Vordergrund stellen</a:t>
            </a:r>
          </a:p>
          <a:p>
            <a:pPr marL="0" indent="0" algn="ctr">
              <a:buClr>
                <a:srgbClr val="949594"/>
              </a:buClr>
              <a:buNone/>
            </a:pPr>
            <a:r>
              <a:rPr lang="de-AT" sz="1600" dirty="0" smtClean="0">
                <a:latin typeface="+mn-lt"/>
              </a:rPr>
              <a:t>Prinzipien leben, sich selbst treu sein</a:t>
            </a:r>
          </a:p>
          <a:p>
            <a:pPr marL="0" indent="0" algn="ctr">
              <a:buClr>
                <a:srgbClr val="949594"/>
              </a:buClr>
              <a:buNone/>
            </a:pPr>
            <a:r>
              <a:rPr lang="de-AT" sz="1600" dirty="0" smtClean="0">
                <a:solidFill>
                  <a:srgbClr val="000000"/>
                </a:solidFill>
                <a:latin typeface="Trebuchet MS"/>
              </a:rPr>
              <a:t>Vertrauenswürdigkeit</a:t>
            </a:r>
            <a:endParaRPr lang="de-AT" sz="1600" dirty="0">
              <a:latin typeface="+mn-lt"/>
            </a:endParaRPr>
          </a:p>
          <a:p>
            <a:pPr marL="0" lvl="0" indent="0" algn="ctr">
              <a:buClr>
                <a:srgbClr val="949594"/>
              </a:buClr>
              <a:buNone/>
            </a:pPr>
            <a:endParaRPr lang="de-AT" sz="1600" dirty="0">
              <a:latin typeface="+mn-lt"/>
            </a:endParaRPr>
          </a:p>
          <a:p>
            <a:pPr marL="0" indent="0" algn="ctr">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smtClean="0">
              <a:solidFill>
                <a:srgbClr val="000000"/>
              </a:solidFill>
              <a:latin typeface="Trebuchet MS"/>
            </a:endParaRPr>
          </a:p>
          <a:p>
            <a:pPr marL="0" lvl="0" indent="0">
              <a:buClr>
                <a:srgbClr val="949594"/>
              </a:buClr>
              <a:buNone/>
            </a:pPr>
            <a:endParaRPr lang="de-AT" sz="1600" dirty="0">
              <a:solidFill>
                <a:srgbClr val="000000"/>
              </a:solidFill>
              <a:latin typeface="Trebuchet MS"/>
            </a:endParaRPr>
          </a:p>
          <a:p>
            <a:pPr marL="0" lvl="0" indent="0" algn="ctr">
              <a:buClr>
                <a:srgbClr val="949594"/>
              </a:buClr>
              <a:buNone/>
            </a:pPr>
            <a:r>
              <a:rPr lang="de-AT" sz="1600" dirty="0" smtClean="0">
                <a:solidFill>
                  <a:srgbClr val="000000"/>
                </a:solidFill>
                <a:latin typeface="Trebuchet MS"/>
              </a:rPr>
              <a:t>Vertrauen </a:t>
            </a:r>
            <a:r>
              <a:rPr lang="de-AT" sz="1600" dirty="0">
                <a:solidFill>
                  <a:srgbClr val="000000"/>
                </a:solidFill>
                <a:latin typeface="Trebuchet MS"/>
              </a:rPr>
              <a:t>der Bürgerinnen und Bürger in die öffentliche Verwaltung </a:t>
            </a:r>
            <a:endParaRPr lang="de-AT" sz="1600" dirty="0" smtClean="0">
              <a:solidFill>
                <a:srgbClr val="000000"/>
              </a:solidFill>
              <a:latin typeface="Trebuchet MS"/>
            </a:endParaRPr>
          </a:p>
          <a:p>
            <a:pPr marL="0" lvl="0" indent="0" algn="ctr">
              <a:buClr>
                <a:srgbClr val="949594"/>
              </a:buClr>
              <a:buNone/>
            </a:pPr>
            <a:r>
              <a:rPr lang="de-AT" sz="1600" dirty="0" smtClean="0">
                <a:solidFill>
                  <a:srgbClr val="000000"/>
                </a:solidFill>
                <a:latin typeface="Trebuchet MS"/>
              </a:rPr>
              <a:t>Vertrauen der Mitarbeiterinnen und Mitarbeiter in die öffentliche Verwaltung</a:t>
            </a:r>
            <a:endParaRPr lang="de-AT" sz="1600" dirty="0">
              <a:solidFill>
                <a:srgbClr val="000000"/>
              </a:solidFill>
              <a:latin typeface="Trebuchet MS"/>
            </a:endParaRPr>
          </a:p>
          <a:p>
            <a:pPr marL="0" lvl="0" indent="0">
              <a:buClr>
                <a:srgbClr val="949594"/>
              </a:buClr>
              <a:buNone/>
            </a:pPr>
            <a:endParaRPr lang="de-AT" dirty="0">
              <a:solidFill>
                <a:srgbClr val="000000"/>
              </a:solidFill>
              <a:latin typeface="Trebuchet MS"/>
            </a:endParaRPr>
          </a:p>
          <a:p>
            <a:pPr marL="0" lvl="0" indent="0">
              <a:buClr>
                <a:srgbClr val="949594"/>
              </a:buClr>
              <a:buNone/>
            </a:pPr>
            <a:endParaRPr lang="de-AT" dirty="0">
              <a:solidFill>
                <a:srgbClr val="000000"/>
              </a:solidFill>
              <a:latin typeface="Trebuchet MS"/>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19</a:t>
            </a:fld>
            <a:endParaRPr lang="de-AT"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65" y="2786333"/>
            <a:ext cx="4484578" cy="297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246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Ziele der Veranstaltung</a:t>
            </a:r>
            <a:br>
              <a:rPr lang="de-AT" dirty="0" smtClean="0"/>
            </a:br>
            <a:r>
              <a:rPr lang="de-AT" dirty="0" smtClean="0"/>
              <a:t>Verschwiegenheit </a:t>
            </a:r>
            <a:endParaRPr lang="de-AT" dirty="0"/>
          </a:p>
        </p:txBody>
      </p:sp>
      <p:sp>
        <p:nvSpPr>
          <p:cNvPr id="3" name="Inhaltsplatzhalter 2"/>
          <p:cNvSpPr>
            <a:spLocks noGrp="1"/>
          </p:cNvSpPr>
          <p:nvPr>
            <p:ph idx="1"/>
          </p:nvPr>
        </p:nvSpPr>
        <p:spPr/>
        <p:txBody>
          <a:bodyPr/>
          <a:lstStyle/>
          <a:p>
            <a:pPr marL="0" indent="0">
              <a:buNone/>
            </a:pPr>
            <a:endParaRPr lang="de-AT" dirty="0" smtClean="0"/>
          </a:p>
          <a:p>
            <a:r>
              <a:rPr lang="de-AT" sz="2800" dirty="0" smtClean="0">
                <a:latin typeface="+mn-lt"/>
              </a:rPr>
              <a:t>Information</a:t>
            </a:r>
          </a:p>
          <a:p>
            <a:r>
              <a:rPr lang="de-AT" sz="2800" dirty="0" smtClean="0">
                <a:latin typeface="+mn-lt"/>
              </a:rPr>
              <a:t>Sensibilisierung</a:t>
            </a:r>
          </a:p>
          <a:p>
            <a:r>
              <a:rPr lang="de-AT" sz="2800" dirty="0" smtClean="0">
                <a:latin typeface="+mn-lt"/>
              </a:rPr>
              <a:t>Orientierung für eigenes Handeln</a:t>
            </a:r>
          </a:p>
          <a:p>
            <a:pPr marL="0" indent="0">
              <a:buNone/>
            </a:pPr>
            <a:endParaRPr lang="de-AT" dirty="0">
              <a:latin typeface="+mn-lt"/>
            </a:endParaRPr>
          </a:p>
          <a:p>
            <a:pPr marL="0" indent="0">
              <a:buNone/>
            </a:pPr>
            <a:endParaRPr lang="de-AT" dirty="0">
              <a:latin typeface="+mn-lt"/>
            </a:endParaRPr>
          </a:p>
          <a:p>
            <a:pPr marL="0" indent="0">
              <a:buNone/>
            </a:pPr>
            <a:endParaRPr lang="de-AT" dirty="0" smtClean="0">
              <a:latin typeface="+mn-lt"/>
            </a:endParaRPr>
          </a:p>
          <a:p>
            <a:pPr marL="0" indent="0">
              <a:buNone/>
            </a:pPr>
            <a:r>
              <a:rPr lang="de-AT" dirty="0" smtClean="0">
                <a:latin typeface="+mn-lt"/>
              </a:rPr>
              <a:t>Um eine </a:t>
            </a:r>
            <a:r>
              <a:rPr lang="de-AT" b="1" dirty="0" smtClean="0">
                <a:latin typeface="+mn-lt"/>
              </a:rPr>
              <a:t>praxisrelevante</a:t>
            </a:r>
            <a:r>
              <a:rPr lang="de-AT" dirty="0" smtClean="0">
                <a:latin typeface="+mn-lt"/>
              </a:rPr>
              <a:t> und </a:t>
            </a:r>
            <a:r>
              <a:rPr lang="de-AT" b="1" dirty="0" smtClean="0">
                <a:latin typeface="+mn-lt"/>
              </a:rPr>
              <a:t>lebendige Diskussion </a:t>
            </a:r>
            <a:r>
              <a:rPr lang="de-AT" dirty="0" smtClean="0">
                <a:latin typeface="+mn-lt"/>
              </a:rPr>
              <a:t>bei der heutigen Veranstaltung gewährleisten zu können, sollen sämtliche Gesprächsinhalte vertraulich behandelt werden.   </a:t>
            </a:r>
            <a:endParaRPr lang="de-AT"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pPr/>
              <a:t>2</a:t>
            </a:fld>
            <a:endParaRPr lang="de-AT" dirty="0"/>
          </a:p>
        </p:txBody>
      </p:sp>
    </p:spTree>
    <p:extLst>
      <p:ext uri="{BB962C8B-B14F-4D97-AF65-F5344CB8AC3E}">
        <p14:creationId xmlns:p14="http://schemas.microsoft.com/office/powerpoint/2010/main" val="9856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Compliance</a:t>
            </a:r>
            <a:br>
              <a:rPr lang="de-AT" dirty="0" smtClean="0"/>
            </a:br>
            <a:r>
              <a:rPr lang="de-AT" sz="2700" dirty="0" smtClean="0"/>
              <a:t>Gruppenübung</a:t>
            </a:r>
            <a:endParaRPr lang="de-AT" sz="2700" dirty="0"/>
          </a:p>
        </p:txBody>
      </p:sp>
      <p:sp>
        <p:nvSpPr>
          <p:cNvPr id="3" name="Inhaltsplatzhalter 2"/>
          <p:cNvSpPr>
            <a:spLocks noGrp="1"/>
          </p:cNvSpPr>
          <p:nvPr>
            <p:ph idx="1"/>
          </p:nvPr>
        </p:nvSpPr>
        <p:spPr/>
        <p:txBody>
          <a:bodyPr>
            <a:normAutofit lnSpcReduction="10000"/>
          </a:bodyPr>
          <a:lstStyle/>
          <a:p>
            <a:pPr marL="0" indent="0">
              <a:buNone/>
            </a:pPr>
            <a:r>
              <a:rPr lang="de-AT" dirty="0" smtClean="0">
                <a:latin typeface="+mn-lt"/>
              </a:rPr>
              <a:t>2 Fälle:</a:t>
            </a:r>
            <a:endParaRPr lang="de-AT" dirty="0">
              <a:latin typeface="+mn-lt"/>
            </a:endParaRPr>
          </a:p>
          <a:p>
            <a:r>
              <a:rPr lang="de-AT" b="1" dirty="0" smtClean="0">
                <a:solidFill>
                  <a:srgbClr val="FFC000"/>
                </a:solidFill>
                <a:latin typeface="+mn-lt"/>
              </a:rPr>
              <a:t>Befangenheit</a:t>
            </a:r>
            <a:r>
              <a:rPr lang="de-AT" b="1" dirty="0" smtClean="0">
                <a:latin typeface="+mn-lt"/>
              </a:rPr>
              <a:t> – </a:t>
            </a:r>
            <a:r>
              <a:rPr lang="de-AT" dirty="0" smtClean="0">
                <a:latin typeface="+mn-lt"/>
              </a:rPr>
              <a:t>Ansuchen Vergabe einer Förderung </a:t>
            </a:r>
          </a:p>
          <a:p>
            <a:r>
              <a:rPr lang="de-AT" b="1" dirty="0" smtClean="0">
                <a:solidFill>
                  <a:srgbClr val="00B050"/>
                </a:solidFill>
                <a:latin typeface="+mn-lt"/>
              </a:rPr>
              <a:t>Verbot der Geschenkannahme </a:t>
            </a:r>
            <a:r>
              <a:rPr lang="de-AT" b="1" dirty="0" smtClean="0">
                <a:latin typeface="+mn-lt"/>
              </a:rPr>
              <a:t>– </a:t>
            </a:r>
            <a:r>
              <a:rPr lang="de-AT" dirty="0" smtClean="0">
                <a:latin typeface="+mn-lt"/>
              </a:rPr>
              <a:t>Essenseinladung Bauverhandlung </a:t>
            </a:r>
          </a:p>
          <a:p>
            <a:endParaRPr lang="de-AT" b="1" dirty="0">
              <a:latin typeface="+mn-lt"/>
            </a:endParaRPr>
          </a:p>
          <a:p>
            <a:pPr marL="0" indent="0">
              <a:buNone/>
            </a:pPr>
            <a:r>
              <a:rPr lang="de-AT" dirty="0" smtClean="0">
                <a:latin typeface="+mn-lt"/>
              </a:rPr>
              <a:t>3 Rollen:</a:t>
            </a:r>
          </a:p>
          <a:p>
            <a:r>
              <a:rPr lang="de-AT" dirty="0">
                <a:latin typeface="+mn-lt"/>
              </a:rPr>
              <a:t>Verhandlungsleiter/Sachbearbeiter</a:t>
            </a:r>
          </a:p>
          <a:p>
            <a:r>
              <a:rPr lang="de-AT" dirty="0" smtClean="0">
                <a:latin typeface="+mn-lt"/>
              </a:rPr>
              <a:t>Antragsteller </a:t>
            </a:r>
          </a:p>
          <a:p>
            <a:r>
              <a:rPr lang="de-AT" dirty="0" smtClean="0">
                <a:latin typeface="+mn-lt"/>
              </a:rPr>
              <a:t>Nachbar/Bürger </a:t>
            </a:r>
          </a:p>
          <a:p>
            <a:pPr marL="0" indent="0">
              <a:buNone/>
            </a:pPr>
            <a:endParaRPr lang="de-AT" dirty="0" smtClean="0">
              <a:latin typeface="+mn-lt"/>
            </a:endParaRPr>
          </a:p>
          <a:p>
            <a:pPr marL="0" indent="0">
              <a:buNone/>
            </a:pPr>
            <a:r>
              <a:rPr lang="de-AT" dirty="0" smtClean="0">
                <a:latin typeface="+mn-lt"/>
              </a:rPr>
              <a:t>-&gt; </a:t>
            </a:r>
            <a:r>
              <a:rPr lang="de-AT" dirty="0">
                <a:latin typeface="+mn-lt"/>
              </a:rPr>
              <a:t>7</a:t>
            </a:r>
            <a:r>
              <a:rPr lang="de-AT" dirty="0" smtClean="0">
                <a:latin typeface="+mn-lt"/>
              </a:rPr>
              <a:t> Gruppen zu 3 Personen </a:t>
            </a:r>
          </a:p>
          <a:p>
            <a:pPr marL="0" indent="0">
              <a:buNone/>
            </a:pPr>
            <a:endParaRPr lang="de-AT" dirty="0" smtClean="0">
              <a:latin typeface="+mn-lt"/>
            </a:endParaRPr>
          </a:p>
          <a:p>
            <a:pPr marL="0" indent="0">
              <a:buNone/>
            </a:pPr>
            <a:r>
              <a:rPr lang="de-AT" b="1" dirty="0" smtClean="0">
                <a:latin typeface="+mn-lt"/>
              </a:rPr>
              <a:t>Bitte nehmen Sie die Ihnen nach dem Zufallsprinzip zugeteilte Rolle ein und besprechen Sie wie Sie in der Situation handeln würden bzw. welche Gedanken zu dieser Rolle aufkommen. Machen Sie dazu Notizen.  </a:t>
            </a: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20</a:t>
            </a:fld>
            <a:endParaRPr lang="de-AT" dirty="0">
              <a:solidFill>
                <a:srgbClr val="000000"/>
              </a:solidFill>
            </a:endParaRPr>
          </a:p>
        </p:txBody>
      </p:sp>
      <p:sp>
        <p:nvSpPr>
          <p:cNvPr id="5" name="Gleichschenkliges Dreieck 4"/>
          <p:cNvSpPr/>
          <p:nvPr/>
        </p:nvSpPr>
        <p:spPr>
          <a:xfrm>
            <a:off x="4891228" y="2949561"/>
            <a:ext cx="417620" cy="370688"/>
          </a:xfrm>
          <a:prstGeom prst="triangle">
            <a:avLst/>
          </a:prstGeom>
          <a:solidFill>
            <a:srgbClr val="00B05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solidFill>
                <a:srgbClr val="000000"/>
              </a:solidFill>
            </a:endParaRPr>
          </a:p>
        </p:txBody>
      </p:sp>
      <p:sp>
        <p:nvSpPr>
          <p:cNvPr id="6" name="Gleichschenkliges Dreieck 5"/>
          <p:cNvSpPr/>
          <p:nvPr/>
        </p:nvSpPr>
        <p:spPr>
          <a:xfrm>
            <a:off x="5308848" y="2949561"/>
            <a:ext cx="390987" cy="370688"/>
          </a:xfrm>
          <a:prstGeom prst="triangle">
            <a:avLst/>
          </a:prstGeom>
          <a:solidFill>
            <a:srgbClr val="FFC0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solidFill>
                <a:srgbClr val="000000"/>
              </a:solidFill>
            </a:endParaRPr>
          </a:p>
        </p:txBody>
      </p:sp>
      <p:sp>
        <p:nvSpPr>
          <p:cNvPr id="7" name="Rechteck 6"/>
          <p:cNvSpPr/>
          <p:nvPr/>
        </p:nvSpPr>
        <p:spPr>
          <a:xfrm>
            <a:off x="2386659" y="3337492"/>
            <a:ext cx="454195" cy="176213"/>
          </a:xfrm>
          <a:prstGeom prst="rect">
            <a:avLst/>
          </a:prstGeom>
          <a:solidFill>
            <a:srgbClr val="00B050"/>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de-AT" kern="0">
              <a:solidFill>
                <a:sysClr val="windowText" lastClr="000000"/>
              </a:solidFill>
              <a:latin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227" y="3337492"/>
            <a:ext cx="482477" cy="22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744" y="3613150"/>
            <a:ext cx="369764" cy="36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033" y="3613150"/>
            <a:ext cx="366589" cy="37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70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258137" cy="1143000"/>
          </a:xfrm>
        </p:spPr>
        <p:txBody>
          <a:bodyPr>
            <a:normAutofit/>
          </a:bodyPr>
          <a:lstStyle/>
          <a:p>
            <a:r>
              <a:rPr lang="de-AT" dirty="0"/>
              <a:t>B</a:t>
            </a:r>
            <a:r>
              <a:rPr lang="de-AT" dirty="0" smtClean="0"/>
              <a:t>efangenheit</a:t>
            </a:r>
            <a:endParaRPr lang="de-AT" dirty="0"/>
          </a:p>
        </p:txBody>
      </p:sp>
      <p:sp>
        <p:nvSpPr>
          <p:cNvPr id="3" name="Inhaltsplatzhalter 2"/>
          <p:cNvSpPr>
            <a:spLocks noGrp="1"/>
          </p:cNvSpPr>
          <p:nvPr>
            <p:ph idx="1"/>
          </p:nvPr>
        </p:nvSpPr>
        <p:spPr>
          <a:xfrm>
            <a:off x="251520" y="1556792"/>
            <a:ext cx="8568952" cy="5051042"/>
          </a:xfrm>
        </p:spPr>
        <p:txBody>
          <a:bodyPr>
            <a:normAutofit fontScale="77500" lnSpcReduction="20000"/>
          </a:bodyPr>
          <a:lstStyle/>
          <a:p>
            <a:pPr marL="0" indent="0">
              <a:buNone/>
            </a:pPr>
            <a:r>
              <a:rPr lang="de-AT" b="1" dirty="0">
                <a:latin typeface="+mn-lt"/>
              </a:rPr>
              <a:t>L</a:t>
            </a:r>
            <a:r>
              <a:rPr lang="de-AT" b="1" dirty="0" smtClean="0">
                <a:latin typeface="+mn-lt"/>
              </a:rPr>
              <a:t>iegen wichtige </a:t>
            </a:r>
            <a:r>
              <a:rPr lang="de-AT" b="1" dirty="0">
                <a:latin typeface="+mn-lt"/>
              </a:rPr>
              <a:t>Gründe </a:t>
            </a:r>
            <a:r>
              <a:rPr lang="de-AT" b="1" dirty="0" smtClean="0">
                <a:latin typeface="+mn-lt"/>
              </a:rPr>
              <a:t>vor, </a:t>
            </a:r>
            <a:r>
              <a:rPr lang="de-AT" b="1" dirty="0">
                <a:latin typeface="+mn-lt"/>
              </a:rPr>
              <a:t>die geeignet sind, die volle Unbefangenheit in Zweifel zu </a:t>
            </a:r>
            <a:r>
              <a:rPr lang="de-AT" b="1" dirty="0" smtClean="0">
                <a:latin typeface="+mn-lt"/>
              </a:rPr>
              <a:t>setzten…</a:t>
            </a:r>
          </a:p>
          <a:p>
            <a:pPr marL="0" indent="0">
              <a:buNone/>
            </a:pPr>
            <a:r>
              <a:rPr lang="de-AT" sz="1600" dirty="0" smtClean="0">
                <a:latin typeface="+mn-lt"/>
              </a:rPr>
              <a:t>(§ 9e L-BG </a:t>
            </a:r>
            <a:r>
              <a:rPr lang="de-AT" sz="1600" dirty="0" err="1" smtClean="0">
                <a:latin typeface="+mn-lt"/>
              </a:rPr>
              <a:t>iVm</a:t>
            </a:r>
            <a:r>
              <a:rPr lang="de-AT" sz="1600" dirty="0" smtClean="0">
                <a:latin typeface="+mn-lt"/>
              </a:rPr>
              <a:t> &amp; 20 L-VBG) </a:t>
            </a:r>
          </a:p>
          <a:p>
            <a:pPr marL="0" lvl="0" indent="0">
              <a:buNone/>
            </a:pPr>
            <a:endParaRPr lang="de-AT" sz="1600" dirty="0" smtClean="0">
              <a:latin typeface="+mn-lt"/>
            </a:endParaRPr>
          </a:p>
          <a:p>
            <a:pPr marL="0" lvl="0" indent="0">
              <a:buNone/>
            </a:pPr>
            <a:endParaRPr lang="de-AT" sz="1600" dirty="0">
              <a:latin typeface="+mn-lt"/>
            </a:endParaRPr>
          </a:p>
          <a:p>
            <a:pPr marL="0" lvl="0" indent="0">
              <a:buNone/>
            </a:pPr>
            <a:endParaRPr lang="de-AT" sz="1600" dirty="0" smtClean="0">
              <a:latin typeface="+mn-lt"/>
            </a:endParaRPr>
          </a:p>
          <a:p>
            <a:pPr marL="0" lvl="0" indent="0">
              <a:buNone/>
            </a:pPr>
            <a:r>
              <a:rPr lang="de-AT" sz="1700" dirty="0">
                <a:latin typeface="+mn-lt"/>
              </a:rPr>
              <a:t>§ </a:t>
            </a:r>
            <a:r>
              <a:rPr lang="de-AT" sz="1700" dirty="0" smtClean="0">
                <a:latin typeface="+mn-lt"/>
              </a:rPr>
              <a:t>7 </a:t>
            </a:r>
            <a:r>
              <a:rPr lang="de-AT" sz="1700" dirty="0">
                <a:latin typeface="+mn-lt"/>
              </a:rPr>
              <a:t>(1</a:t>
            </a:r>
            <a:r>
              <a:rPr lang="de-AT" sz="1700" dirty="0" smtClean="0">
                <a:latin typeface="+mn-lt"/>
              </a:rPr>
              <a:t>) AVG:  </a:t>
            </a:r>
            <a:r>
              <a:rPr lang="de-AT" sz="1700" dirty="0">
                <a:latin typeface="+mn-lt"/>
              </a:rPr>
              <a:t>Verwaltungsorgane haben sich der Ausübung ihres Amtes zu enthalten und ihre Vertretung zu veranlassen</a:t>
            </a:r>
            <a:r>
              <a:rPr lang="de-AT" sz="1700" dirty="0" smtClean="0">
                <a:latin typeface="+mn-lt"/>
              </a:rPr>
              <a:t>:</a:t>
            </a:r>
            <a:endParaRPr lang="de-AT" sz="1700" dirty="0">
              <a:latin typeface="+mn-lt"/>
            </a:endParaRPr>
          </a:p>
          <a:p>
            <a:pPr marL="0" lvl="0" indent="0">
              <a:buNone/>
            </a:pPr>
            <a:r>
              <a:rPr lang="de-AT" sz="1700" dirty="0">
                <a:latin typeface="+mn-lt"/>
              </a:rPr>
              <a:t>           </a:t>
            </a:r>
          </a:p>
          <a:p>
            <a:pPr marL="0" lvl="0" indent="0">
              <a:buNone/>
            </a:pPr>
            <a:endParaRPr lang="de-AT" sz="1700" dirty="0">
              <a:latin typeface="+mn-lt"/>
            </a:endParaRPr>
          </a:p>
          <a:p>
            <a:pPr lvl="0">
              <a:buFont typeface="Arial" panose="020B0604020202020204" pitchFamily="34" charset="0"/>
              <a:buChar char="•"/>
            </a:pPr>
            <a:r>
              <a:rPr lang="de-AT" sz="1700" dirty="0" smtClean="0">
                <a:latin typeface="+mn-lt"/>
              </a:rPr>
              <a:t>1. in </a:t>
            </a:r>
            <a:r>
              <a:rPr lang="de-AT" sz="1700" dirty="0">
                <a:latin typeface="+mn-lt"/>
              </a:rPr>
              <a:t>Sachen, an denen sie selbst, einer ihrer </a:t>
            </a:r>
            <a:r>
              <a:rPr lang="de-AT" sz="1700" dirty="0" smtClean="0">
                <a:latin typeface="+mn-lt"/>
              </a:rPr>
              <a:t>Angehörigen oder </a:t>
            </a:r>
            <a:r>
              <a:rPr lang="de-AT" sz="1700" dirty="0">
                <a:latin typeface="+mn-lt"/>
              </a:rPr>
              <a:t>einer ihrer Pflegebefohlenen beteiligt sind</a:t>
            </a:r>
            <a:r>
              <a:rPr lang="de-AT" sz="1700" dirty="0" smtClean="0">
                <a:latin typeface="+mn-lt"/>
              </a:rPr>
              <a:t>; </a:t>
            </a:r>
            <a:endParaRPr lang="de-AT" sz="1700" dirty="0">
              <a:latin typeface="+mn-lt"/>
            </a:endParaRPr>
          </a:p>
          <a:p>
            <a:pPr lvl="0">
              <a:buFont typeface="Arial" panose="020B0604020202020204" pitchFamily="34" charset="0"/>
              <a:buChar char="•"/>
            </a:pPr>
            <a:endParaRPr lang="de-AT" sz="1700" dirty="0">
              <a:latin typeface="+mn-lt"/>
            </a:endParaRPr>
          </a:p>
          <a:p>
            <a:pPr lvl="0">
              <a:buFont typeface="Arial" panose="020B0604020202020204" pitchFamily="34" charset="0"/>
              <a:buChar char="•"/>
            </a:pPr>
            <a:r>
              <a:rPr lang="de-AT" sz="1700" dirty="0" smtClean="0">
                <a:latin typeface="+mn-lt"/>
              </a:rPr>
              <a:t>2. in </a:t>
            </a:r>
            <a:r>
              <a:rPr lang="de-AT" sz="1700" dirty="0">
                <a:latin typeface="+mn-lt"/>
              </a:rPr>
              <a:t>Sachen, in denen sie als Bevollmächtigte einer Partei bestellt waren oder noch bestellt sind</a:t>
            </a:r>
            <a:r>
              <a:rPr lang="de-AT" sz="1700" dirty="0" smtClean="0">
                <a:latin typeface="+mn-lt"/>
              </a:rPr>
              <a:t>; </a:t>
            </a:r>
            <a:endParaRPr lang="de-AT" sz="1700" dirty="0">
              <a:latin typeface="+mn-lt"/>
            </a:endParaRPr>
          </a:p>
          <a:p>
            <a:pPr lvl="0">
              <a:buFont typeface="Arial" panose="020B0604020202020204" pitchFamily="34" charset="0"/>
              <a:buChar char="•"/>
            </a:pPr>
            <a:endParaRPr lang="de-AT" sz="1700" dirty="0">
              <a:latin typeface="+mn-lt"/>
            </a:endParaRPr>
          </a:p>
          <a:p>
            <a:pPr lvl="0">
              <a:buFont typeface="Arial" panose="020B0604020202020204" pitchFamily="34" charset="0"/>
              <a:buChar char="•"/>
            </a:pPr>
            <a:r>
              <a:rPr lang="de-AT" sz="1700" dirty="0" smtClean="0">
                <a:latin typeface="+mn-lt"/>
              </a:rPr>
              <a:t>3. wenn </a:t>
            </a:r>
            <a:r>
              <a:rPr lang="de-AT" sz="1700" dirty="0">
                <a:latin typeface="+mn-lt"/>
              </a:rPr>
              <a:t>sonstige wichtige Gründe vorliegen, die geeignet sind, ihre volle Unbefangenheit in Zweifel zu ziehen</a:t>
            </a:r>
            <a:r>
              <a:rPr lang="de-AT" sz="1700" dirty="0" smtClean="0">
                <a:latin typeface="+mn-lt"/>
              </a:rPr>
              <a:t>;</a:t>
            </a:r>
            <a:endParaRPr lang="de-AT" sz="1700" dirty="0">
              <a:latin typeface="+mn-lt"/>
            </a:endParaRPr>
          </a:p>
          <a:p>
            <a:pPr lvl="0">
              <a:buFont typeface="Arial" panose="020B0604020202020204" pitchFamily="34" charset="0"/>
              <a:buChar char="•"/>
            </a:pPr>
            <a:endParaRPr lang="de-AT" sz="1700" dirty="0">
              <a:latin typeface="+mn-lt"/>
            </a:endParaRPr>
          </a:p>
          <a:p>
            <a:pPr lvl="0">
              <a:buFont typeface="Arial" panose="020B0604020202020204" pitchFamily="34" charset="0"/>
              <a:buChar char="•"/>
            </a:pPr>
            <a:r>
              <a:rPr lang="de-AT" sz="1700" dirty="0" smtClean="0">
                <a:latin typeface="+mn-lt"/>
              </a:rPr>
              <a:t>4. im </a:t>
            </a:r>
            <a:r>
              <a:rPr lang="de-AT" sz="1700" dirty="0">
                <a:latin typeface="+mn-lt"/>
              </a:rPr>
              <a:t>Berufungsverfahren, wenn sie an der Erlassung des angefochtenen Bescheides oder der Berufungsvorentscheidung </a:t>
            </a:r>
            <a:r>
              <a:rPr lang="de-AT" sz="1700" dirty="0" smtClean="0">
                <a:latin typeface="+mn-lt"/>
              </a:rPr>
              <a:t>mitgewirkt </a:t>
            </a:r>
            <a:r>
              <a:rPr lang="de-AT" sz="1700" dirty="0">
                <a:latin typeface="+mn-lt"/>
              </a:rPr>
              <a:t>haben</a:t>
            </a:r>
            <a:r>
              <a:rPr lang="de-AT" sz="1700" dirty="0" smtClean="0">
                <a:latin typeface="+mn-lt"/>
              </a:rPr>
              <a:t>.</a:t>
            </a:r>
          </a:p>
          <a:p>
            <a:pPr marL="0" lvl="0" indent="0">
              <a:buNone/>
            </a:pPr>
            <a:r>
              <a:rPr lang="de-AT" sz="1700" dirty="0" smtClean="0">
                <a:latin typeface="+mn-lt"/>
              </a:rPr>
              <a:t> </a:t>
            </a:r>
          </a:p>
          <a:p>
            <a:pPr marL="0" lvl="0" indent="0">
              <a:buNone/>
            </a:pPr>
            <a:endParaRPr lang="de-AT" dirty="0" smtClean="0">
              <a:latin typeface="+mn-lt"/>
            </a:endParaRPr>
          </a:p>
          <a:p>
            <a:pPr marL="0" lvl="0" indent="0">
              <a:buNone/>
            </a:pPr>
            <a:endParaRPr lang="de-AT" dirty="0" smtClean="0">
              <a:latin typeface="+mn-lt"/>
            </a:endParaRPr>
          </a:p>
          <a:p>
            <a:pPr marL="0" indent="0">
              <a:buNone/>
            </a:pPr>
            <a:r>
              <a:rPr lang="de-AT" u="sng" dirty="0">
                <a:latin typeface="+mn-lt"/>
              </a:rPr>
              <a:t>Sinn: </a:t>
            </a:r>
            <a:r>
              <a:rPr lang="de-AT" dirty="0">
                <a:latin typeface="+mn-lt"/>
              </a:rPr>
              <a:t>Im Rahmen der Amtsausübung </a:t>
            </a:r>
            <a:r>
              <a:rPr lang="de-AT" dirty="0" smtClean="0">
                <a:latin typeface="+mn-lt"/>
              </a:rPr>
              <a:t>soll ein objektives Handeln gewährleistet sein</a:t>
            </a:r>
            <a:r>
              <a:rPr lang="de-AT" dirty="0">
                <a:latin typeface="+mn-lt"/>
              </a:rPr>
              <a:t>;</a:t>
            </a:r>
            <a:r>
              <a:rPr lang="de-AT" dirty="0" smtClean="0">
                <a:latin typeface="+mn-lt"/>
              </a:rPr>
              <a:t> Beziehungen (</a:t>
            </a:r>
            <a:r>
              <a:rPr lang="de-AT" dirty="0" err="1" smtClean="0">
                <a:latin typeface="+mn-lt"/>
              </a:rPr>
              <a:t>zB</a:t>
            </a:r>
            <a:r>
              <a:rPr lang="de-AT" dirty="0" smtClean="0">
                <a:latin typeface="+mn-lt"/>
              </a:rPr>
              <a:t> Verwandtschaft</a:t>
            </a:r>
            <a:r>
              <a:rPr lang="de-AT" dirty="0">
                <a:latin typeface="+mn-lt"/>
              </a:rPr>
              <a:t>, Freundschaft </a:t>
            </a:r>
            <a:r>
              <a:rPr lang="de-AT" dirty="0" smtClean="0">
                <a:latin typeface="+mn-lt"/>
              </a:rPr>
              <a:t>oder Feindschaft) bzw. Eigeninteressen sollen keine Rolle spielen. </a:t>
            </a:r>
            <a:endParaRPr lang="de-AT" dirty="0">
              <a:latin typeface="+mn-lt"/>
            </a:endParaRPr>
          </a:p>
          <a:p>
            <a:pPr marL="0" indent="0">
              <a:buNone/>
            </a:pPr>
            <a:endParaRPr lang="de-AT" dirty="0" smtClean="0">
              <a:latin typeface="+mn-lt"/>
            </a:endParaRPr>
          </a:p>
          <a:p>
            <a:pPr marL="0" indent="0">
              <a:buNone/>
            </a:pPr>
            <a:r>
              <a:rPr lang="de-AT" b="1" dirty="0" smtClean="0">
                <a:latin typeface="+mn-lt"/>
              </a:rPr>
              <a:t>Zu </a:t>
            </a:r>
            <a:r>
              <a:rPr lang="de-AT" b="1" dirty="0">
                <a:latin typeface="+mn-lt"/>
              </a:rPr>
              <a:t>beachten: </a:t>
            </a:r>
            <a:r>
              <a:rPr lang="de-AT" b="1" dirty="0" smtClean="0">
                <a:latin typeface="+mn-lt"/>
              </a:rPr>
              <a:t>Eindruck</a:t>
            </a:r>
            <a:r>
              <a:rPr lang="de-AT" b="1" dirty="0">
                <a:latin typeface="+mn-lt"/>
              </a:rPr>
              <a:t>, der nach außen hin </a:t>
            </a:r>
            <a:r>
              <a:rPr lang="de-AT" b="1" dirty="0" smtClean="0">
                <a:latin typeface="+mn-lt"/>
              </a:rPr>
              <a:t>entsteht</a:t>
            </a:r>
            <a:r>
              <a:rPr lang="de-AT" dirty="0" smtClean="0">
                <a:latin typeface="+mn-lt"/>
              </a:rPr>
              <a:t> </a:t>
            </a:r>
          </a:p>
          <a:p>
            <a:pPr marL="0" indent="0">
              <a:buNone/>
            </a:pPr>
            <a:endParaRPr lang="de-AT" dirty="0">
              <a:solidFill>
                <a:srgbClr val="FF0000"/>
              </a:solidFill>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21</a:t>
            </a:fld>
            <a:endParaRPr lang="de-AT" dirty="0">
              <a:solidFill>
                <a:srgbClr val="000000"/>
              </a:solidFill>
            </a:endParaRPr>
          </a:p>
        </p:txBody>
      </p:sp>
    </p:spTree>
    <p:extLst>
      <p:ext uri="{BB962C8B-B14F-4D97-AF65-F5344CB8AC3E}">
        <p14:creationId xmlns:p14="http://schemas.microsoft.com/office/powerpoint/2010/main" val="1532410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Befangenheit – </a:t>
            </a:r>
            <a:br>
              <a:rPr lang="de-AT" dirty="0" smtClean="0"/>
            </a:br>
            <a:r>
              <a:rPr lang="de-AT" dirty="0" smtClean="0"/>
              <a:t>Vorgehen </a:t>
            </a:r>
            <a:r>
              <a:rPr lang="de-AT" dirty="0"/>
              <a:t>bei Vorliegen einer </a:t>
            </a:r>
            <a:r>
              <a:rPr lang="de-AT" dirty="0" smtClean="0"/>
              <a:t>Befangenheit</a:t>
            </a:r>
            <a:r>
              <a:rPr lang="de-AT" dirty="0"/>
              <a:t/>
            </a:r>
            <a:br>
              <a:rPr lang="de-AT" dirty="0"/>
            </a:br>
            <a:endParaRPr lang="de-AT" dirty="0"/>
          </a:p>
        </p:txBody>
      </p:sp>
      <p:sp>
        <p:nvSpPr>
          <p:cNvPr id="3" name="Inhaltsplatzhalter 2"/>
          <p:cNvSpPr>
            <a:spLocks noGrp="1"/>
          </p:cNvSpPr>
          <p:nvPr>
            <p:ph idx="1"/>
          </p:nvPr>
        </p:nvSpPr>
        <p:spPr/>
        <p:txBody>
          <a:bodyPr>
            <a:normAutofit/>
          </a:bodyPr>
          <a:lstStyle/>
          <a:p>
            <a:pPr marL="0" indent="0">
              <a:buNone/>
            </a:pPr>
            <a:r>
              <a:rPr lang="de-AT" sz="1600" b="1" dirty="0" smtClean="0">
                <a:latin typeface="+mn-lt"/>
              </a:rPr>
              <a:t>…hat sich der Beamte/Vertragsbedienstete der Ausübung des Amtes zu enthalten und seine Vertretung zu veranlassen.. </a:t>
            </a:r>
          </a:p>
          <a:p>
            <a:pPr marL="0" indent="0">
              <a:buNone/>
            </a:pPr>
            <a:endParaRPr lang="de-AT" dirty="0" smtClean="0"/>
          </a:p>
          <a:p>
            <a:pPr>
              <a:buClrTx/>
              <a:buFont typeface="Wingdings" panose="05000000000000000000" pitchFamily="2" charset="2"/>
              <a:buChar char="Ø"/>
            </a:pPr>
            <a:r>
              <a:rPr lang="de-AT" b="1" dirty="0" smtClean="0">
                <a:latin typeface="+mj-lt"/>
              </a:rPr>
              <a:t>Enthaltung </a:t>
            </a:r>
            <a:r>
              <a:rPr lang="de-AT" b="1" dirty="0">
                <a:latin typeface="+mj-lt"/>
              </a:rPr>
              <a:t>der </a:t>
            </a:r>
            <a:r>
              <a:rPr lang="de-AT" b="1" dirty="0" smtClean="0">
                <a:latin typeface="+mj-lt"/>
              </a:rPr>
              <a:t>Amtsausübung</a:t>
            </a:r>
          </a:p>
          <a:p>
            <a:pPr>
              <a:buClrTx/>
              <a:buFont typeface="Wingdings" panose="05000000000000000000" pitchFamily="2" charset="2"/>
              <a:buChar char="Ø"/>
            </a:pPr>
            <a:r>
              <a:rPr lang="de-AT" b="1" dirty="0" smtClean="0">
                <a:latin typeface="+mj-lt"/>
              </a:rPr>
              <a:t>Veranlassung </a:t>
            </a:r>
            <a:r>
              <a:rPr lang="de-AT" b="1" dirty="0">
                <a:latin typeface="+mj-lt"/>
              </a:rPr>
              <a:t>der </a:t>
            </a:r>
            <a:r>
              <a:rPr lang="de-AT" b="1" dirty="0" smtClean="0">
                <a:latin typeface="+mj-lt"/>
              </a:rPr>
              <a:t>Vertretung, Meldung </a:t>
            </a:r>
            <a:r>
              <a:rPr lang="de-AT" b="1" dirty="0">
                <a:latin typeface="+mj-lt"/>
              </a:rPr>
              <a:t>an den </a:t>
            </a:r>
            <a:r>
              <a:rPr lang="de-AT" b="1" dirty="0" smtClean="0">
                <a:latin typeface="+mj-lt"/>
              </a:rPr>
              <a:t>Vorgesetzten </a:t>
            </a:r>
            <a:endParaRPr lang="de-AT" b="1" dirty="0">
              <a:latin typeface="+mj-lt"/>
            </a:endParaRPr>
          </a:p>
          <a:p>
            <a:pPr marL="0" indent="0">
              <a:buNone/>
            </a:pPr>
            <a:endParaRPr lang="de-AT" dirty="0">
              <a:latin typeface="+mj-lt"/>
            </a:endParaRPr>
          </a:p>
          <a:p>
            <a:pPr marL="0" indent="0">
              <a:buNone/>
            </a:pPr>
            <a:endParaRPr lang="de-AT" dirty="0" smtClean="0">
              <a:latin typeface="+mj-lt"/>
            </a:endParaRPr>
          </a:p>
          <a:p>
            <a:pPr marL="0" indent="0">
              <a:buNone/>
            </a:pPr>
            <a:r>
              <a:rPr lang="de-AT" dirty="0">
                <a:latin typeface="+mj-lt"/>
              </a:rPr>
              <a:t>Ausnahme: Gefahr im Verzug - unaufschiebbare Amtshandlungen sind vorzunehmen, wenn die Vertretung nicht sofort möglich </a:t>
            </a:r>
            <a:r>
              <a:rPr lang="de-AT" dirty="0" smtClean="0">
                <a:latin typeface="+mj-lt"/>
              </a:rPr>
              <a:t>ist</a:t>
            </a:r>
          </a:p>
          <a:p>
            <a:pPr marL="0" indent="0">
              <a:buNone/>
            </a:pPr>
            <a:endParaRPr lang="de-AT" dirty="0">
              <a:latin typeface="+mj-lt"/>
            </a:endParaRPr>
          </a:p>
          <a:p>
            <a:pPr marL="0" indent="0">
              <a:buNone/>
            </a:pPr>
            <a:r>
              <a:rPr lang="de-AT" dirty="0" smtClean="0">
                <a:latin typeface="+mj-lt"/>
              </a:rPr>
              <a:t>Beachte:</a:t>
            </a:r>
          </a:p>
          <a:p>
            <a:pPr marL="0" indent="0">
              <a:buNone/>
            </a:pPr>
            <a:r>
              <a:rPr lang="de-AT" dirty="0" smtClean="0">
                <a:latin typeface="+mj-lt"/>
              </a:rPr>
              <a:t>Anschein der Befangenheit - Nebenbeschäftigung</a:t>
            </a:r>
            <a:endParaRPr lang="de-AT" dirty="0">
              <a:latin typeface="+mj-lt"/>
            </a:endParaRPr>
          </a:p>
          <a:p>
            <a:pPr marL="0" indent="0">
              <a:buNone/>
            </a:pPr>
            <a:endParaRPr lang="de-AT" dirty="0" smtClean="0">
              <a:latin typeface="+mj-lt"/>
            </a:endParaRPr>
          </a:p>
          <a:p>
            <a:endParaRPr lang="de-AT" dirty="0">
              <a:latin typeface="+mj-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22</a:t>
            </a:fld>
            <a:endParaRPr lang="de-AT" dirty="0">
              <a:solidFill>
                <a:srgbClr val="000000"/>
              </a:solidFill>
            </a:endParaRPr>
          </a:p>
        </p:txBody>
      </p:sp>
    </p:spTree>
    <p:extLst>
      <p:ext uri="{BB962C8B-B14F-4D97-AF65-F5344CB8AC3E}">
        <p14:creationId xmlns:p14="http://schemas.microsoft.com/office/powerpoint/2010/main" val="3384921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269023" cy="1143000"/>
          </a:xfrm>
        </p:spPr>
        <p:txBody>
          <a:bodyPr>
            <a:normAutofit/>
          </a:bodyPr>
          <a:lstStyle/>
          <a:p>
            <a:r>
              <a:rPr lang="de-AT" dirty="0"/>
              <a:t>Geschenk- bzw. Vorteilsannahme</a:t>
            </a:r>
          </a:p>
        </p:txBody>
      </p:sp>
      <p:sp>
        <p:nvSpPr>
          <p:cNvPr id="3" name="Inhaltsplatzhalter 2"/>
          <p:cNvSpPr>
            <a:spLocks noGrp="1"/>
          </p:cNvSpPr>
          <p:nvPr>
            <p:ph idx="1"/>
          </p:nvPr>
        </p:nvSpPr>
        <p:spPr>
          <a:xfrm>
            <a:off x="251520" y="1603822"/>
            <a:ext cx="8568952" cy="4752528"/>
          </a:xfrm>
        </p:spPr>
        <p:txBody>
          <a:bodyPr/>
          <a:lstStyle/>
          <a:p>
            <a:pPr marL="0" indent="0">
              <a:buNone/>
            </a:pPr>
            <a:endParaRPr lang="de-AT" dirty="0">
              <a:latin typeface="+mn-lt"/>
            </a:endParaRPr>
          </a:p>
          <a:p>
            <a:pPr marL="0" indent="0">
              <a:lnSpc>
                <a:spcPct val="150000"/>
              </a:lnSpc>
              <a:buNone/>
            </a:pPr>
            <a:r>
              <a:rPr lang="de-AT" dirty="0" smtClean="0">
                <a:latin typeface="+mn-lt"/>
              </a:rPr>
              <a:t>Mitarbeiterinnen und Mitarbeitern des Landes dürfen </a:t>
            </a:r>
            <a:r>
              <a:rPr lang="de-AT" b="1" dirty="0">
                <a:latin typeface="+mn-lt"/>
              </a:rPr>
              <a:t>im Hinblick auf ihre amtliche Stellung</a:t>
            </a:r>
            <a:r>
              <a:rPr lang="de-AT" dirty="0">
                <a:latin typeface="+mn-lt"/>
              </a:rPr>
              <a:t> für sich oder einen Dritten </a:t>
            </a:r>
            <a:r>
              <a:rPr lang="de-AT" b="1" dirty="0" smtClean="0">
                <a:latin typeface="+mn-lt"/>
              </a:rPr>
              <a:t>keine Geschenke</a:t>
            </a:r>
            <a:r>
              <a:rPr lang="de-AT" b="1" dirty="0">
                <a:latin typeface="+mn-lt"/>
              </a:rPr>
              <a:t>, andere Vermögensvorteile oder sonstige Vorteile </a:t>
            </a:r>
            <a:r>
              <a:rPr lang="de-AT" b="1" u="sng" dirty="0" smtClean="0">
                <a:latin typeface="+mn-lt"/>
              </a:rPr>
              <a:t>fordern</a:t>
            </a:r>
            <a:r>
              <a:rPr lang="de-AT" b="1" dirty="0">
                <a:latin typeface="+mn-lt"/>
              </a:rPr>
              <a:t>, </a:t>
            </a:r>
            <a:r>
              <a:rPr lang="de-AT" b="1" u="sng" dirty="0" smtClean="0">
                <a:latin typeface="+mn-lt"/>
              </a:rPr>
              <a:t>annehmen</a:t>
            </a:r>
            <a:r>
              <a:rPr lang="de-AT" b="1" dirty="0" smtClean="0">
                <a:latin typeface="+mn-lt"/>
              </a:rPr>
              <a:t> </a:t>
            </a:r>
            <a:r>
              <a:rPr lang="de-AT" b="1" dirty="0">
                <a:latin typeface="+mn-lt"/>
              </a:rPr>
              <a:t>oder sich </a:t>
            </a:r>
            <a:r>
              <a:rPr lang="de-AT" b="1" u="sng" dirty="0">
                <a:latin typeface="+mn-lt"/>
              </a:rPr>
              <a:t>versprechen</a:t>
            </a:r>
            <a:r>
              <a:rPr lang="de-AT" b="1" dirty="0">
                <a:latin typeface="+mn-lt"/>
              </a:rPr>
              <a:t> </a:t>
            </a:r>
            <a:r>
              <a:rPr lang="de-AT" b="1" dirty="0" smtClean="0">
                <a:latin typeface="+mn-lt"/>
              </a:rPr>
              <a:t>lassen. </a:t>
            </a:r>
          </a:p>
          <a:p>
            <a:pPr marL="0" indent="0">
              <a:lnSpc>
                <a:spcPct val="150000"/>
              </a:lnSpc>
              <a:buNone/>
            </a:pPr>
            <a:endParaRPr lang="de-AT" b="1" dirty="0">
              <a:latin typeface="+mn-lt"/>
            </a:endParaRPr>
          </a:p>
          <a:p>
            <a:pPr marL="0" indent="0">
              <a:lnSpc>
                <a:spcPct val="150000"/>
              </a:lnSpc>
              <a:buNone/>
            </a:pPr>
            <a:r>
              <a:rPr lang="de-AT" sz="1600" b="1" dirty="0" smtClean="0">
                <a:latin typeface="+mn-lt"/>
              </a:rPr>
              <a:t>Wesentliche Bestimmungen: </a:t>
            </a:r>
          </a:p>
          <a:p>
            <a:pPr marL="0" indent="0">
              <a:lnSpc>
                <a:spcPct val="150000"/>
              </a:lnSpc>
              <a:buNone/>
            </a:pPr>
            <a:r>
              <a:rPr lang="de-AT" sz="1600" dirty="0" smtClean="0">
                <a:latin typeface="+mn-lt"/>
              </a:rPr>
              <a:t>§§ 11c L-BG </a:t>
            </a:r>
            <a:r>
              <a:rPr lang="de-AT" sz="1600" dirty="0" err="1" smtClean="0">
                <a:latin typeface="+mn-lt"/>
              </a:rPr>
              <a:t>iVm</a:t>
            </a:r>
            <a:r>
              <a:rPr lang="de-AT" sz="1600" dirty="0" smtClean="0">
                <a:latin typeface="+mn-lt"/>
              </a:rPr>
              <a:t> 20 L-VBG (Dienstrecht)</a:t>
            </a:r>
          </a:p>
          <a:p>
            <a:pPr marL="0" indent="0">
              <a:lnSpc>
                <a:spcPct val="150000"/>
              </a:lnSpc>
              <a:buNone/>
            </a:pPr>
            <a:r>
              <a:rPr lang="de-AT" sz="1600" dirty="0" smtClean="0">
                <a:latin typeface="+mn-lt"/>
              </a:rPr>
              <a:t>§§ 304 bis 306 StGB (Strafrecht)</a:t>
            </a:r>
          </a:p>
          <a:p>
            <a:pPr marL="0" indent="0">
              <a:lnSpc>
                <a:spcPct val="150000"/>
              </a:lnSpc>
              <a:buNone/>
            </a:pPr>
            <a:r>
              <a:rPr lang="de-AT" b="1" dirty="0" smtClean="0">
                <a:latin typeface="+mn-lt"/>
              </a:rPr>
              <a:t> </a:t>
            </a:r>
          </a:p>
          <a:p>
            <a:pPr marL="0" indent="0">
              <a:lnSpc>
                <a:spcPct val="150000"/>
              </a:lnSpc>
              <a:buNone/>
            </a:pPr>
            <a:endParaRPr lang="de-AT" b="1"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23</a:t>
            </a:fld>
            <a:endParaRPr lang="de-AT" dirty="0">
              <a:solidFill>
                <a:srgbClr val="000000"/>
              </a:solidFill>
            </a:endParaRPr>
          </a:p>
        </p:txBody>
      </p:sp>
    </p:spTree>
    <p:extLst>
      <p:ext uri="{BB962C8B-B14F-4D97-AF65-F5344CB8AC3E}">
        <p14:creationId xmlns:p14="http://schemas.microsoft.com/office/powerpoint/2010/main" val="1323631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Geschenk- bzw. Vorteilsannahme</a:t>
            </a:r>
            <a:br>
              <a:rPr lang="de-AT" dirty="0" smtClean="0"/>
            </a:br>
            <a:endParaRPr lang="de-AT" dirty="0"/>
          </a:p>
        </p:txBody>
      </p:sp>
      <p:sp>
        <p:nvSpPr>
          <p:cNvPr id="3" name="Inhaltsplatzhalter 2"/>
          <p:cNvSpPr>
            <a:spLocks noGrp="1"/>
          </p:cNvSpPr>
          <p:nvPr>
            <p:ph idx="1"/>
          </p:nvPr>
        </p:nvSpPr>
        <p:spPr>
          <a:xfrm>
            <a:off x="251520" y="1556791"/>
            <a:ext cx="8568952" cy="5164683"/>
          </a:xfrm>
        </p:spPr>
        <p:txBody>
          <a:bodyPr>
            <a:normAutofit lnSpcReduction="10000"/>
          </a:bodyPr>
          <a:lstStyle/>
          <a:p>
            <a:pPr marL="0" indent="0">
              <a:buNone/>
            </a:pPr>
            <a:r>
              <a:rPr lang="de-AT" dirty="0">
                <a:latin typeface="+mj-lt"/>
              </a:rPr>
              <a:t>Vorteil = alles, was einen wirtschaftlichen Wert aufweist und worauf kein Rechtsanspruch besteht</a:t>
            </a:r>
          </a:p>
          <a:p>
            <a:pPr marL="0" indent="0">
              <a:buNone/>
            </a:pPr>
            <a:endParaRPr lang="de-AT" dirty="0">
              <a:latin typeface="+mj-lt"/>
            </a:endParaRPr>
          </a:p>
          <a:p>
            <a:pPr>
              <a:buFont typeface="Wingdings" panose="05000000000000000000" pitchFamily="2" charset="2"/>
              <a:buChar char="Ø"/>
            </a:pPr>
            <a:r>
              <a:rPr lang="de-AT" sz="1800" dirty="0" smtClean="0">
                <a:latin typeface="+mj-lt"/>
              </a:rPr>
              <a:t>Geld</a:t>
            </a:r>
          </a:p>
          <a:p>
            <a:pPr>
              <a:buFont typeface="Wingdings" panose="05000000000000000000" pitchFamily="2" charset="2"/>
              <a:buChar char="Ø"/>
            </a:pPr>
            <a:r>
              <a:rPr lang="de-AT" sz="1800" dirty="0" smtClean="0">
                <a:latin typeface="+mj-lt"/>
              </a:rPr>
              <a:t>Wertgegenstände</a:t>
            </a:r>
          </a:p>
          <a:p>
            <a:pPr>
              <a:buFont typeface="Wingdings" panose="05000000000000000000" pitchFamily="2" charset="2"/>
              <a:buChar char="Ø"/>
            </a:pPr>
            <a:r>
              <a:rPr lang="de-AT" sz="1800" dirty="0" smtClean="0">
                <a:latin typeface="+mj-lt"/>
              </a:rPr>
              <a:t>Bewirtungen</a:t>
            </a:r>
          </a:p>
          <a:p>
            <a:pPr>
              <a:buFont typeface="Wingdings" panose="05000000000000000000" pitchFamily="2" charset="2"/>
              <a:buChar char="Ø"/>
            </a:pPr>
            <a:r>
              <a:rPr lang="de-AT" sz="1800" dirty="0" smtClean="0">
                <a:latin typeface="+mj-lt"/>
              </a:rPr>
              <a:t>Dienstleistungen </a:t>
            </a:r>
          </a:p>
          <a:p>
            <a:pPr>
              <a:buFont typeface="Wingdings" panose="05000000000000000000" pitchFamily="2" charset="2"/>
              <a:buChar char="Ø"/>
            </a:pPr>
            <a:r>
              <a:rPr lang="de-AT" sz="1800" dirty="0" smtClean="0">
                <a:latin typeface="+mj-lt"/>
              </a:rPr>
              <a:t>Zuwendungen mit einem bestimmten Marktwert:</a:t>
            </a:r>
            <a:endParaRPr lang="de-AT" sz="1800" dirty="0">
              <a:latin typeface="+mj-lt"/>
            </a:endParaRPr>
          </a:p>
          <a:p>
            <a:pPr marL="0" indent="0">
              <a:buNone/>
            </a:pPr>
            <a:r>
              <a:rPr lang="de-AT" sz="1800" dirty="0" smtClean="0">
                <a:latin typeface="+mj-lt"/>
              </a:rPr>
              <a:t>	Einladungen, Reisegutscheine, Freiflüge, Konzert- oder Theaterkarten, 	Übernahme der Kosten für Betriebs- oder Weihnachtsfeiern, 	Einkaufskonditionen für Einzelne, günstige Kredite, Überlassung von Sachen 	zur Privatnutzung wie z.B. Fahrzeuge, Sportgeräte</a:t>
            </a:r>
            <a:endParaRPr lang="de-AT" sz="1800" dirty="0">
              <a:latin typeface="+mj-lt"/>
            </a:endParaRPr>
          </a:p>
          <a:p>
            <a:pPr>
              <a:buFont typeface="Wingdings" panose="05000000000000000000" pitchFamily="2" charset="2"/>
              <a:buChar char="Ø"/>
            </a:pPr>
            <a:r>
              <a:rPr lang="de-AT" sz="1800" dirty="0" smtClean="0">
                <a:latin typeface="+mj-lt"/>
              </a:rPr>
              <a:t>Verzicht auf zustehende Forderungen</a:t>
            </a:r>
          </a:p>
          <a:p>
            <a:pPr>
              <a:buFont typeface="Wingdings" panose="05000000000000000000" pitchFamily="2" charset="2"/>
              <a:buChar char="Ø"/>
            </a:pPr>
            <a:r>
              <a:rPr lang="de-AT" sz="1800" dirty="0" smtClean="0">
                <a:latin typeface="+mj-lt"/>
              </a:rPr>
              <a:t>Gesellschaftlich vorteilhafte Einladungen (z.B. Jagdausflug, Segeltörn) </a:t>
            </a:r>
          </a:p>
          <a:p>
            <a:pPr>
              <a:buFont typeface="Wingdings" panose="05000000000000000000" pitchFamily="2" charset="2"/>
              <a:buChar char="Ø"/>
            </a:pPr>
            <a:r>
              <a:rPr lang="de-AT" sz="1800" dirty="0" smtClean="0">
                <a:latin typeface="+mj-lt"/>
              </a:rPr>
              <a:t>Verschaffen einer Nebenbeschäftigung oder eines Beschäftigungsverhältnisses (auch: Praktikum für die Kinder)</a:t>
            </a:r>
          </a:p>
          <a:p>
            <a:pPr>
              <a:buFont typeface="Wingdings" panose="05000000000000000000" pitchFamily="2" charset="2"/>
              <a:buChar char="Ø"/>
            </a:pPr>
            <a:r>
              <a:rPr lang="de-AT" sz="1800" dirty="0" smtClean="0">
                <a:latin typeface="+mj-lt"/>
              </a:rPr>
              <a:t>Verschaffen einer Auszeichnung</a:t>
            </a:r>
          </a:p>
          <a:p>
            <a:pPr>
              <a:buFont typeface="Wingdings" panose="05000000000000000000" pitchFamily="2" charset="2"/>
              <a:buChar char="Ø"/>
            </a:pPr>
            <a:r>
              <a:rPr lang="de-AT" sz="1800" dirty="0" smtClean="0">
                <a:latin typeface="+mj-lt"/>
              </a:rPr>
              <a:t>Sexuelle Zuwendungen</a:t>
            </a:r>
            <a:endParaRPr lang="de-AT" sz="1800" dirty="0">
              <a:latin typeface="+mj-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24</a:t>
            </a:fld>
            <a:endParaRPr lang="de-AT" dirty="0">
              <a:solidFill>
                <a:srgbClr val="000000"/>
              </a:solidFill>
            </a:endParaRPr>
          </a:p>
        </p:txBody>
      </p:sp>
    </p:spTree>
    <p:extLst>
      <p:ext uri="{BB962C8B-B14F-4D97-AF65-F5344CB8AC3E}">
        <p14:creationId xmlns:p14="http://schemas.microsoft.com/office/powerpoint/2010/main" val="311407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Geschenk- bzw. </a:t>
            </a:r>
            <a:r>
              <a:rPr lang="de-AT" dirty="0" smtClean="0"/>
              <a:t>Vorteilsannahme </a:t>
            </a:r>
            <a:br>
              <a:rPr lang="de-AT" dirty="0" smtClean="0"/>
            </a:br>
            <a:r>
              <a:rPr lang="de-AT" dirty="0" smtClean="0"/>
              <a:t>Ausnahmen</a:t>
            </a:r>
            <a:endParaRPr lang="de-AT" dirty="0"/>
          </a:p>
        </p:txBody>
      </p:sp>
      <p:sp>
        <p:nvSpPr>
          <p:cNvPr id="3" name="Inhaltsplatzhalter 2"/>
          <p:cNvSpPr>
            <a:spLocks noGrp="1"/>
          </p:cNvSpPr>
          <p:nvPr>
            <p:ph idx="1"/>
          </p:nvPr>
        </p:nvSpPr>
        <p:spPr>
          <a:xfrm>
            <a:off x="251520" y="1556791"/>
            <a:ext cx="8568952" cy="5164683"/>
          </a:xfrm>
        </p:spPr>
        <p:txBody>
          <a:bodyPr>
            <a:normAutofit fontScale="70000" lnSpcReduction="20000"/>
          </a:bodyPr>
          <a:lstStyle/>
          <a:p>
            <a:pPr marL="0" indent="0">
              <a:buNone/>
            </a:pPr>
            <a:endParaRPr lang="de-AT" dirty="0">
              <a:latin typeface="+mn-lt"/>
            </a:endParaRPr>
          </a:p>
          <a:p>
            <a:pPr>
              <a:buFont typeface="Wingdings" panose="05000000000000000000" pitchFamily="2" charset="2"/>
              <a:buChar char="Ø"/>
            </a:pPr>
            <a:r>
              <a:rPr lang="de-AT" sz="2700" b="1" dirty="0" smtClean="0">
                <a:latin typeface="+mn-lt"/>
              </a:rPr>
              <a:t>Bestimmte Veranstaltungen</a:t>
            </a:r>
          </a:p>
          <a:p>
            <a:pPr marL="0" indent="0">
              <a:buNone/>
            </a:pPr>
            <a:endParaRPr lang="de-AT" b="1" dirty="0">
              <a:latin typeface="+mn-lt"/>
            </a:endParaRPr>
          </a:p>
          <a:p>
            <a:pPr lvl="1">
              <a:buFont typeface="Symbol" panose="05050102010706020507" pitchFamily="18" charset="2"/>
              <a:buChar char="-"/>
            </a:pPr>
            <a:r>
              <a:rPr lang="de-AT" dirty="0"/>
              <a:t>Im amtlich oder sachlich gerechtfertigten Interesse (</a:t>
            </a:r>
            <a:r>
              <a:rPr lang="de-AT" dirty="0" err="1"/>
              <a:t>zB</a:t>
            </a:r>
            <a:r>
              <a:rPr lang="de-AT" dirty="0"/>
              <a:t> Weiterbildungsveranstaltungen</a:t>
            </a:r>
            <a:r>
              <a:rPr lang="de-AT" dirty="0" smtClean="0"/>
              <a:t>)</a:t>
            </a:r>
          </a:p>
          <a:p>
            <a:pPr marL="457200" lvl="1" indent="0">
              <a:buNone/>
            </a:pPr>
            <a:endParaRPr lang="de-AT" sz="1600" dirty="0"/>
          </a:p>
          <a:p>
            <a:pPr marL="0" indent="0">
              <a:buNone/>
            </a:pPr>
            <a:r>
              <a:rPr lang="de-AT" sz="1600" dirty="0" smtClean="0">
                <a:latin typeface="+mn-lt"/>
              </a:rPr>
              <a:t>	</a:t>
            </a:r>
            <a:r>
              <a:rPr lang="de-AT" sz="1600" dirty="0" err="1" smtClean="0">
                <a:latin typeface="+mn-lt"/>
              </a:rPr>
              <a:t>Bsp</a:t>
            </a:r>
            <a:r>
              <a:rPr lang="de-AT" sz="1600" dirty="0" smtClean="0">
                <a:latin typeface="+mn-lt"/>
              </a:rPr>
              <a:t>: Einladung des für Sport zuständigen Abteilungsleiters zu einem internationalen Sportereignis, das mit Unterstützung 	seiner Abteilung zustande gekommen ist</a:t>
            </a:r>
          </a:p>
          <a:p>
            <a:pPr marL="0" indent="0">
              <a:buNone/>
            </a:pPr>
            <a:endParaRPr lang="de-AT" sz="1400" dirty="0">
              <a:latin typeface="+mn-lt"/>
            </a:endParaRPr>
          </a:p>
          <a:p>
            <a:pPr lvl="1">
              <a:buFont typeface="Symbol" panose="05050102010706020507" pitchFamily="18" charset="2"/>
              <a:buChar char="-"/>
            </a:pPr>
            <a:r>
              <a:rPr lang="de-AT" dirty="0"/>
              <a:t>Vorteile im Rahmen der Veranstaltung  </a:t>
            </a:r>
          </a:p>
          <a:p>
            <a:pPr lvl="2">
              <a:buFont typeface="Courier New" panose="02070309020205020404" pitchFamily="49" charset="0"/>
              <a:buChar char="o"/>
            </a:pPr>
            <a:r>
              <a:rPr lang="de-AT" dirty="0" smtClean="0"/>
              <a:t>	Verpflegung und Unterbringung</a:t>
            </a:r>
          </a:p>
          <a:p>
            <a:pPr lvl="2">
              <a:buFont typeface="Courier New" panose="02070309020205020404" pitchFamily="49" charset="0"/>
              <a:buChar char="o"/>
            </a:pPr>
            <a:r>
              <a:rPr lang="de-AT" dirty="0" smtClean="0"/>
              <a:t>	Begleitpersonen</a:t>
            </a:r>
          </a:p>
          <a:p>
            <a:pPr lvl="2">
              <a:buFont typeface="Courier New" panose="02070309020205020404" pitchFamily="49" charset="0"/>
              <a:buChar char="o"/>
            </a:pPr>
            <a:r>
              <a:rPr lang="de-AT" dirty="0" smtClean="0"/>
              <a:t>   Tagesgebühren</a:t>
            </a:r>
          </a:p>
          <a:p>
            <a:pPr marL="914400" lvl="2" indent="0">
              <a:buNone/>
            </a:pPr>
            <a:endParaRPr lang="de-AT" dirty="0" smtClean="0"/>
          </a:p>
          <a:p>
            <a:pPr marL="0" indent="0">
              <a:buNone/>
            </a:pPr>
            <a:endParaRPr lang="de-AT" dirty="0">
              <a:latin typeface="+mn-lt"/>
            </a:endParaRPr>
          </a:p>
          <a:p>
            <a:pPr>
              <a:buFont typeface="Wingdings" panose="05000000000000000000" pitchFamily="2" charset="2"/>
              <a:buChar char="Ø"/>
            </a:pPr>
            <a:r>
              <a:rPr lang="de-AT" sz="2700" b="1" dirty="0">
                <a:latin typeface="+mn-lt"/>
              </a:rPr>
              <a:t>Erfüllung von Repräsentationsaufgaben </a:t>
            </a:r>
            <a:endParaRPr lang="de-AT" sz="2700" b="1" dirty="0" smtClean="0">
              <a:latin typeface="+mn-lt"/>
            </a:endParaRPr>
          </a:p>
          <a:p>
            <a:pPr marL="0" indent="0">
              <a:buNone/>
            </a:pPr>
            <a:endParaRPr lang="de-AT" b="1" dirty="0" smtClean="0">
              <a:latin typeface="+mn-lt"/>
            </a:endParaRPr>
          </a:p>
          <a:p>
            <a:pPr lvl="1">
              <a:buFont typeface="Symbol" panose="05050102010706020507" pitchFamily="18" charset="2"/>
              <a:buChar char="-"/>
            </a:pPr>
            <a:r>
              <a:rPr lang="de-AT" dirty="0"/>
              <a:t>Teilnahme </a:t>
            </a:r>
            <a:r>
              <a:rPr lang="de-AT" dirty="0" smtClean="0"/>
              <a:t>unbedenklich, wenn </a:t>
            </a:r>
            <a:r>
              <a:rPr lang="de-AT" dirty="0"/>
              <a:t>sie in Erfüllung von Dienstpflichten erfolgt, Dienst ist oder zumindest ein überwiegendes dienstliches Interesse </a:t>
            </a:r>
            <a:r>
              <a:rPr lang="de-AT" dirty="0" smtClean="0"/>
              <a:t>besteht </a:t>
            </a:r>
          </a:p>
          <a:p>
            <a:pPr marL="457200" lvl="1" indent="0">
              <a:buNone/>
            </a:pPr>
            <a:endParaRPr lang="de-AT" dirty="0" smtClean="0"/>
          </a:p>
          <a:p>
            <a:pPr lvl="1">
              <a:buFont typeface="Symbol" panose="05050102010706020507" pitchFamily="18" charset="2"/>
              <a:buChar char="-"/>
            </a:pPr>
            <a:r>
              <a:rPr lang="de-AT" dirty="0" smtClean="0"/>
              <a:t>Sicht eines objektiven Betrachters </a:t>
            </a:r>
          </a:p>
          <a:p>
            <a:pPr lvl="1">
              <a:buFont typeface="Symbol" panose="05050102010706020507" pitchFamily="18" charset="2"/>
              <a:buChar char="-"/>
            </a:pPr>
            <a:endParaRPr lang="de-AT" dirty="0"/>
          </a:p>
          <a:p>
            <a:pPr lvl="1">
              <a:buFont typeface="Symbol" panose="05050102010706020507" pitchFamily="18" charset="2"/>
              <a:buChar char="-"/>
            </a:pPr>
            <a:endParaRPr lang="de-AT" dirty="0" smtClean="0"/>
          </a:p>
          <a:p>
            <a:pPr marL="0" lvl="0" indent="0">
              <a:lnSpc>
                <a:spcPct val="150000"/>
              </a:lnSpc>
              <a:buNone/>
            </a:pPr>
            <a:r>
              <a:rPr lang="de-AT" sz="2300" dirty="0">
                <a:solidFill>
                  <a:prstClr val="black"/>
                </a:solidFill>
                <a:latin typeface="+mn-lt"/>
              </a:rPr>
              <a:t>Jedenfalls unzulässig: </a:t>
            </a:r>
          </a:p>
          <a:p>
            <a:pPr marL="0" lvl="0" indent="0">
              <a:buNone/>
            </a:pPr>
            <a:r>
              <a:rPr lang="de-AT" sz="2300" dirty="0">
                <a:solidFill>
                  <a:prstClr val="black"/>
                </a:solidFill>
                <a:latin typeface="+mn-lt"/>
              </a:rPr>
              <a:t>Geldzuwendungen, unabhängig von der Höhe (Trinkgelder</a:t>
            </a:r>
            <a:r>
              <a:rPr lang="de-AT" sz="2300" dirty="0" smtClean="0">
                <a:solidFill>
                  <a:prstClr val="black"/>
                </a:solidFill>
                <a:latin typeface="+mn-lt"/>
              </a:rPr>
              <a:t>)</a:t>
            </a:r>
            <a:endParaRPr lang="de-AT" sz="2300" dirty="0">
              <a:solidFill>
                <a:prstClr val="black"/>
              </a:solidFill>
              <a:latin typeface="+mn-lt"/>
            </a:endParaRPr>
          </a:p>
          <a:p>
            <a:pPr marL="0" lvl="0" indent="0">
              <a:buNone/>
            </a:pPr>
            <a:r>
              <a:rPr lang="de-AT" sz="2300" dirty="0">
                <a:solidFill>
                  <a:prstClr val="black"/>
                </a:solidFill>
                <a:latin typeface="+mn-lt"/>
              </a:rPr>
              <a:t>Gutscheine, unabhängig von deren </a:t>
            </a:r>
            <a:r>
              <a:rPr lang="de-AT" sz="2300" dirty="0" smtClean="0">
                <a:solidFill>
                  <a:prstClr val="black"/>
                </a:solidFill>
                <a:latin typeface="+mn-lt"/>
              </a:rPr>
              <a:t>Wert</a:t>
            </a:r>
            <a:endParaRPr lang="de-AT" sz="2300" dirty="0">
              <a:solidFill>
                <a:prstClr val="black"/>
              </a:solidFill>
              <a:latin typeface="+mn-lt"/>
            </a:endParaRPr>
          </a:p>
          <a:p>
            <a:pPr>
              <a:buFont typeface="Wingdings" panose="05000000000000000000" pitchFamily="2" charset="2"/>
              <a:buChar char="Ø"/>
            </a:pPr>
            <a:endParaRPr lang="de-AT" sz="1600" dirty="0">
              <a:solidFill>
                <a:prstClr val="black"/>
              </a:solidFill>
            </a:endParaRPr>
          </a:p>
          <a:p>
            <a:pPr marL="457200" lvl="1" indent="0">
              <a:buNone/>
            </a:pPr>
            <a:endParaRPr lang="de-AT" dirty="0" smtClean="0"/>
          </a:p>
          <a:p>
            <a:pPr marL="457200" lvl="1" indent="0">
              <a:buNone/>
            </a:pPr>
            <a:endParaRPr lang="de-AT" dirty="0" smtClean="0"/>
          </a:p>
          <a:p>
            <a:pPr marL="0" indent="0">
              <a:buNone/>
            </a:pPr>
            <a:endParaRPr lang="de-AT"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25</a:t>
            </a:fld>
            <a:endParaRPr lang="de-AT" dirty="0">
              <a:solidFill>
                <a:srgbClr val="000000"/>
              </a:solidFill>
            </a:endParaRPr>
          </a:p>
        </p:txBody>
      </p:sp>
    </p:spTree>
    <p:extLst>
      <p:ext uri="{BB962C8B-B14F-4D97-AF65-F5344CB8AC3E}">
        <p14:creationId xmlns:p14="http://schemas.microsoft.com/office/powerpoint/2010/main" val="3761830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238057" cy="1143000"/>
          </a:xfrm>
        </p:spPr>
        <p:txBody>
          <a:bodyPr>
            <a:normAutofit/>
          </a:bodyPr>
          <a:lstStyle/>
          <a:p>
            <a:r>
              <a:rPr lang="de-AT" dirty="0"/>
              <a:t>Geschenk- bzw. </a:t>
            </a:r>
            <a:r>
              <a:rPr lang="de-AT" dirty="0" smtClean="0"/>
              <a:t>Vorteilsannahme </a:t>
            </a:r>
            <a:r>
              <a:rPr lang="de-AT" dirty="0" smtClean="0">
                <a:latin typeface="+mn-lt"/>
              </a:rPr>
              <a:t>Ausnahmen</a:t>
            </a:r>
            <a:endParaRPr lang="de-AT" dirty="0"/>
          </a:p>
        </p:txBody>
      </p:sp>
      <p:sp>
        <p:nvSpPr>
          <p:cNvPr id="3" name="Inhaltsplatzhalter 2"/>
          <p:cNvSpPr>
            <a:spLocks noGrp="1"/>
          </p:cNvSpPr>
          <p:nvPr>
            <p:ph idx="1"/>
          </p:nvPr>
        </p:nvSpPr>
        <p:spPr>
          <a:xfrm>
            <a:off x="251520" y="1556791"/>
            <a:ext cx="8568952" cy="5164683"/>
          </a:xfrm>
        </p:spPr>
        <p:txBody>
          <a:bodyPr>
            <a:normAutofit lnSpcReduction="10000"/>
          </a:bodyPr>
          <a:lstStyle/>
          <a:p>
            <a:pPr>
              <a:lnSpc>
                <a:spcPct val="150000"/>
              </a:lnSpc>
              <a:buFont typeface="Wingdings" panose="05000000000000000000" pitchFamily="2" charset="2"/>
              <a:buChar char="Ø"/>
            </a:pPr>
            <a:r>
              <a:rPr lang="de-AT" b="1" dirty="0" smtClean="0">
                <a:latin typeface="+mn-lt"/>
              </a:rPr>
              <a:t>Ehrengeschenke</a:t>
            </a:r>
            <a:r>
              <a:rPr lang="de-AT" dirty="0" smtClean="0">
                <a:latin typeface="+mn-lt"/>
              </a:rPr>
              <a:t> </a:t>
            </a:r>
            <a:r>
              <a:rPr lang="de-AT" sz="1400" dirty="0" smtClean="0">
                <a:latin typeface="+mn-lt"/>
              </a:rPr>
              <a:t>(= </a:t>
            </a:r>
            <a:r>
              <a:rPr lang="de-AT" sz="1400" dirty="0">
                <a:latin typeface="+mn-lt"/>
              </a:rPr>
              <a:t>Gegenstände, die dem Beamten von Staaten, öffentlichen Körperschaften oder Traditionsinstitutionen für Verdienste oder aus Courtoisie gegeben </a:t>
            </a:r>
            <a:r>
              <a:rPr lang="de-AT" sz="1400" dirty="0" smtClean="0">
                <a:latin typeface="+mn-lt"/>
              </a:rPr>
              <a:t>werden).</a:t>
            </a:r>
            <a:endParaRPr lang="de-AT" sz="1400" dirty="0">
              <a:latin typeface="+mn-lt"/>
            </a:endParaRPr>
          </a:p>
          <a:p>
            <a:pPr marL="0" indent="0">
              <a:lnSpc>
                <a:spcPct val="150000"/>
              </a:lnSpc>
              <a:buNone/>
            </a:pPr>
            <a:r>
              <a:rPr lang="de-AT" dirty="0">
                <a:latin typeface="+mn-lt"/>
              </a:rPr>
              <a:t>	</a:t>
            </a:r>
            <a:r>
              <a:rPr lang="de-AT" sz="1700" dirty="0" smtClean="0">
                <a:latin typeface="+mn-lt"/>
              </a:rPr>
              <a:t>Ehrengeschenke dürfen entgegen genommen werden. Fachgruppe Personal ist 	umgehend in </a:t>
            </a:r>
            <a:r>
              <a:rPr lang="de-AT" sz="1700" dirty="0">
                <a:latin typeface="+mn-lt"/>
              </a:rPr>
              <a:t>Kenntnis zu </a:t>
            </a:r>
            <a:r>
              <a:rPr lang="de-AT" sz="1700" dirty="0" smtClean="0">
                <a:latin typeface="+mn-lt"/>
              </a:rPr>
              <a:t>setzen </a:t>
            </a:r>
          </a:p>
          <a:p>
            <a:pPr>
              <a:lnSpc>
                <a:spcPct val="150000"/>
              </a:lnSpc>
              <a:buFont typeface="Wingdings" panose="05000000000000000000" pitchFamily="2" charset="2"/>
              <a:buChar char="Ø"/>
            </a:pPr>
            <a:endParaRPr lang="de-AT" b="1" dirty="0" smtClean="0">
              <a:latin typeface="+mn-lt"/>
            </a:endParaRPr>
          </a:p>
          <a:p>
            <a:pPr>
              <a:lnSpc>
                <a:spcPct val="150000"/>
              </a:lnSpc>
              <a:buFont typeface="Wingdings" panose="05000000000000000000" pitchFamily="2" charset="2"/>
              <a:buChar char="Ø"/>
            </a:pPr>
            <a:r>
              <a:rPr lang="de-AT" b="1" dirty="0" smtClean="0">
                <a:latin typeface="+mn-lt"/>
              </a:rPr>
              <a:t>Orts- </a:t>
            </a:r>
            <a:r>
              <a:rPr lang="de-AT" b="1" dirty="0">
                <a:latin typeface="+mn-lt"/>
              </a:rPr>
              <a:t>und landesübliche Aufmerksamkeiten von geringem Wert</a:t>
            </a:r>
          </a:p>
          <a:p>
            <a:pPr marL="0" indent="0">
              <a:buNone/>
            </a:pPr>
            <a:endParaRPr lang="de-AT" sz="1800" dirty="0" smtClean="0">
              <a:latin typeface="+mn-lt"/>
            </a:endParaRPr>
          </a:p>
          <a:p>
            <a:pPr marL="0" indent="0">
              <a:buNone/>
            </a:pPr>
            <a:r>
              <a:rPr lang="de-AT" sz="1800" dirty="0" smtClean="0">
                <a:latin typeface="+mn-lt"/>
              </a:rPr>
              <a:t>	Richtwert für die Geringfügigkeit: 3 </a:t>
            </a:r>
            <a:r>
              <a:rPr lang="de-AT" sz="1800" dirty="0" err="1">
                <a:latin typeface="+mn-lt"/>
              </a:rPr>
              <a:t>Ks</a:t>
            </a:r>
            <a:r>
              <a:rPr lang="de-AT" sz="1800" dirty="0">
                <a:latin typeface="+mn-lt"/>
              </a:rPr>
              <a:t>: Kugelschreiber, </a:t>
            </a:r>
            <a:r>
              <a:rPr lang="de-AT" sz="1800" dirty="0" smtClean="0">
                <a:latin typeface="+mn-lt"/>
              </a:rPr>
              <a:t>Kalender</a:t>
            </a:r>
            <a:r>
              <a:rPr lang="de-AT" sz="1800" dirty="0">
                <a:latin typeface="+mn-lt"/>
              </a:rPr>
              <a:t>, </a:t>
            </a:r>
            <a:r>
              <a:rPr lang="de-AT" sz="1800" dirty="0" err="1" smtClean="0">
                <a:latin typeface="+mn-lt"/>
              </a:rPr>
              <a:t>Klumpert</a:t>
            </a:r>
            <a:r>
              <a:rPr lang="de-AT" sz="1800" dirty="0" smtClean="0">
                <a:latin typeface="+mn-lt"/>
              </a:rPr>
              <a:t>,  	einfache Mahlzeiten </a:t>
            </a:r>
            <a:r>
              <a:rPr lang="de-AT" sz="1800" dirty="0" err="1" smtClean="0">
                <a:latin typeface="+mn-lt"/>
              </a:rPr>
              <a:t>etc</a:t>
            </a:r>
            <a:endParaRPr lang="de-AT" sz="1800" dirty="0">
              <a:latin typeface="+mn-lt"/>
            </a:endParaRPr>
          </a:p>
          <a:p>
            <a:pPr marL="0" indent="0">
              <a:buNone/>
            </a:pPr>
            <a:endParaRPr lang="de-AT" sz="1800" dirty="0">
              <a:latin typeface="+mn-lt"/>
            </a:endParaRPr>
          </a:p>
          <a:p>
            <a:pPr marL="0" indent="0">
              <a:buNone/>
            </a:pPr>
            <a:r>
              <a:rPr lang="de-AT" sz="1800" b="1" dirty="0" smtClean="0">
                <a:latin typeface="+mn-lt"/>
              </a:rPr>
              <a:t>	Ausschlaggebend ist allerdings nicht nur die Geringfügigkeit</a:t>
            </a:r>
            <a:endParaRPr lang="de-AT" sz="1800" b="1" dirty="0">
              <a:latin typeface="+mn-lt"/>
            </a:endParaRPr>
          </a:p>
          <a:p>
            <a:pPr marL="0" indent="0">
              <a:buNone/>
            </a:pPr>
            <a:r>
              <a:rPr lang="de-AT" sz="1800" dirty="0" smtClean="0">
                <a:latin typeface="+mn-lt"/>
              </a:rPr>
              <a:t>	Bei </a:t>
            </a:r>
            <a:r>
              <a:rPr lang="de-AT" sz="1800" dirty="0">
                <a:latin typeface="+mn-lt"/>
              </a:rPr>
              <a:t>der Annahme von Geschenken ist auch </a:t>
            </a:r>
            <a:r>
              <a:rPr lang="de-AT" sz="1800" dirty="0" smtClean="0">
                <a:latin typeface="+mn-lt"/>
              </a:rPr>
              <a:t>der </a:t>
            </a:r>
            <a:r>
              <a:rPr lang="de-AT" sz="1800" u="sng" dirty="0">
                <a:latin typeface="+mn-lt"/>
              </a:rPr>
              <a:t>Anschein der </a:t>
            </a:r>
            <a:r>
              <a:rPr lang="de-AT" sz="1800" u="sng" dirty="0" smtClean="0">
                <a:latin typeface="+mn-lt"/>
              </a:rPr>
              <a:t>Befangenheit</a:t>
            </a:r>
            <a:r>
              <a:rPr lang="de-AT" sz="1800" dirty="0" smtClean="0">
                <a:latin typeface="+mn-lt"/>
              </a:rPr>
              <a:t> zu 	berücksichtigen.</a:t>
            </a:r>
          </a:p>
          <a:p>
            <a:pPr marL="0" indent="0">
              <a:buNone/>
            </a:pPr>
            <a:endParaRPr lang="de-AT" sz="1800" dirty="0" smtClean="0">
              <a:latin typeface="+mn-lt"/>
            </a:endParaRPr>
          </a:p>
          <a:p>
            <a:pPr marL="0" lvl="0" indent="0">
              <a:lnSpc>
                <a:spcPct val="150000"/>
              </a:lnSpc>
              <a:buNone/>
            </a:pPr>
            <a:r>
              <a:rPr lang="de-AT" sz="1800" dirty="0" smtClean="0"/>
              <a:t>	</a:t>
            </a:r>
            <a:endParaRPr lang="de-AT" sz="1800" dirty="0">
              <a:latin typeface="+mn-lt"/>
            </a:endParaRPr>
          </a:p>
          <a:p>
            <a:pPr marL="0" indent="0">
              <a:lnSpc>
                <a:spcPct val="150000"/>
              </a:lnSpc>
              <a:buNone/>
            </a:pPr>
            <a:endParaRPr lang="de-AT"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26</a:t>
            </a:fld>
            <a:endParaRPr lang="de-AT" dirty="0">
              <a:solidFill>
                <a:srgbClr val="000000"/>
              </a:solidFill>
            </a:endParaRPr>
          </a:p>
        </p:txBody>
      </p:sp>
    </p:spTree>
    <p:extLst>
      <p:ext uri="{BB962C8B-B14F-4D97-AF65-F5344CB8AC3E}">
        <p14:creationId xmlns:p14="http://schemas.microsoft.com/office/powerpoint/2010/main" val="2834989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lgn="ctr">
              <a:buNone/>
            </a:pPr>
            <a:r>
              <a:rPr lang="de-AT" sz="3600" b="1" dirty="0">
                <a:latin typeface="+mn-lt"/>
              </a:rPr>
              <a:t>Danke für die Aufmerksamkeit!</a:t>
            </a:r>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27</a:t>
            </a:fld>
            <a:endParaRPr lang="de-AT" dirty="0">
              <a:solidFill>
                <a:srgbClr val="000000"/>
              </a:solidFill>
            </a:endParaRPr>
          </a:p>
        </p:txBody>
      </p:sp>
    </p:spTree>
    <p:extLst>
      <p:ext uri="{BB962C8B-B14F-4D97-AF65-F5344CB8AC3E}">
        <p14:creationId xmlns:p14="http://schemas.microsoft.com/office/powerpoint/2010/main" val="214826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24938" y="393405"/>
            <a:ext cx="4718315" cy="948868"/>
          </a:xfrm>
          <a:prstGeom prst="rect">
            <a:avLst/>
          </a:prstGeom>
        </p:spPr>
        <p:txBody>
          <a:bodyPr>
            <a:normAutofit/>
          </a:bodyPr>
          <a:lstStyle>
            <a:lvl1pPr algn="l" defTabSz="457200" rtl="0" eaLnBrk="1" latinLnBrk="0" hangingPunct="1">
              <a:spcBef>
                <a:spcPct val="0"/>
              </a:spcBef>
              <a:buNone/>
              <a:defRPr sz="2800" kern="1200">
                <a:solidFill>
                  <a:srgbClr val="009200"/>
                </a:solidFill>
                <a:latin typeface="+mj-lt"/>
                <a:ea typeface="+mj-ea"/>
                <a:cs typeface="+mj-cs"/>
              </a:defRPr>
            </a:lvl1pPr>
          </a:lstStyle>
          <a:p>
            <a:r>
              <a:rPr lang="de-AT" sz="3300" dirty="0" smtClean="0"/>
              <a:t>Programm</a:t>
            </a:r>
            <a:endParaRPr lang="de-AT" sz="3300" dirty="0"/>
          </a:p>
        </p:txBody>
      </p:sp>
      <p:graphicFrame>
        <p:nvGraphicFramePr>
          <p:cNvPr id="7" name="Inhaltsplatzhalter 3">
            <a:extLst>
              <a:ext uri="{FF2B5EF4-FFF2-40B4-BE49-F238E27FC236}">
                <a16:creationId xmlns:a16="http://schemas.microsoft.com/office/drawing/2014/main" id="{08191773-7A62-4CDF-A912-22F86E85F676}"/>
              </a:ext>
            </a:extLst>
          </p:cNvPr>
          <p:cNvGraphicFramePr>
            <a:graphicFrameLocks/>
          </p:cNvGraphicFramePr>
          <p:nvPr>
            <p:extLst>
              <p:ext uri="{D42A27DB-BD31-4B8C-83A1-F6EECF244321}">
                <p14:modId xmlns:p14="http://schemas.microsoft.com/office/powerpoint/2010/main" val="470222467"/>
              </p:ext>
            </p:extLst>
          </p:nvPr>
        </p:nvGraphicFramePr>
        <p:xfrm>
          <a:off x="616752" y="1577415"/>
          <a:ext cx="8163264" cy="4094815"/>
        </p:xfrm>
        <a:graphic>
          <a:graphicData uri="http://schemas.openxmlformats.org/drawingml/2006/table">
            <a:tbl>
              <a:tblPr firstRow="1" bandRow="1">
                <a:tableStyleId>{5C22544A-7EE6-4342-B048-85BDC9FD1C3A}</a:tableStyleId>
              </a:tblPr>
              <a:tblGrid>
                <a:gridCol w="2721088">
                  <a:extLst>
                    <a:ext uri="{9D8B030D-6E8A-4147-A177-3AD203B41FA5}">
                      <a16:colId xmlns:a16="http://schemas.microsoft.com/office/drawing/2014/main" val="982618265"/>
                    </a:ext>
                  </a:extLst>
                </a:gridCol>
                <a:gridCol w="2267574">
                  <a:extLst>
                    <a:ext uri="{9D8B030D-6E8A-4147-A177-3AD203B41FA5}">
                      <a16:colId xmlns:a16="http://schemas.microsoft.com/office/drawing/2014/main" val="1708852109"/>
                    </a:ext>
                  </a:extLst>
                </a:gridCol>
                <a:gridCol w="3174602">
                  <a:extLst>
                    <a:ext uri="{9D8B030D-6E8A-4147-A177-3AD203B41FA5}">
                      <a16:colId xmlns:a16="http://schemas.microsoft.com/office/drawing/2014/main" val="2393835815"/>
                    </a:ext>
                  </a:extLst>
                </a:gridCol>
              </a:tblGrid>
              <a:tr h="1112519">
                <a:tc>
                  <a:txBody>
                    <a:bodyPr/>
                    <a:lstStyle/>
                    <a:p>
                      <a:endParaRPr lang="de-AT" sz="2800" b="0" dirty="0">
                        <a:solidFill>
                          <a:schemeClr val="tx1"/>
                        </a:solidFill>
                        <a:latin typeface="Trebuchet MS" panose="020B0603020202020204" pitchFamily="34" charset="0"/>
                      </a:endParaRPr>
                    </a:p>
                    <a:p>
                      <a:r>
                        <a:rPr lang="de-AT" sz="2800" b="0" dirty="0" smtClean="0">
                          <a:solidFill>
                            <a:schemeClr val="tx1"/>
                          </a:solidFill>
                          <a:latin typeface="Trebuchet MS" panose="020B0603020202020204" pitchFamily="34" charset="0"/>
                        </a:rPr>
                        <a:t>13:30 </a:t>
                      </a:r>
                      <a:r>
                        <a:rPr lang="de-AT" sz="2800" b="0" dirty="0">
                          <a:solidFill>
                            <a:schemeClr val="tx1"/>
                          </a:solidFill>
                          <a:latin typeface="Trebuchet MS" panose="020B0603020202020204" pitchFamily="34" charset="0"/>
                        </a:rPr>
                        <a:t>bis </a:t>
                      </a:r>
                      <a:r>
                        <a:rPr lang="de-AT" sz="2800" b="0" dirty="0" smtClean="0">
                          <a:solidFill>
                            <a:schemeClr val="tx1"/>
                          </a:solidFill>
                          <a:latin typeface="Trebuchet MS" panose="020B0603020202020204" pitchFamily="34" charset="0"/>
                        </a:rPr>
                        <a:t>14:00</a:t>
                      </a:r>
                      <a:endParaRPr lang="de-AT" sz="2800" b="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lang="de-AT" sz="2800" b="0" dirty="0" smtClean="0">
                          <a:solidFill>
                            <a:schemeClr val="tx1"/>
                          </a:solidFill>
                          <a:latin typeface="Trebuchet MS" panose="020B0603020202020204" pitchFamily="34" charset="0"/>
                        </a:rPr>
                        <a:t>Hinführung zum Thema, Risiken</a:t>
                      </a:r>
                      <a:r>
                        <a:rPr lang="de-AT" sz="2800" b="0" baseline="0" dirty="0" smtClean="0">
                          <a:solidFill>
                            <a:schemeClr val="tx1"/>
                          </a:solidFill>
                          <a:latin typeface="Trebuchet MS" panose="020B0603020202020204" pitchFamily="34" charset="0"/>
                        </a:rPr>
                        <a:t> </a:t>
                      </a:r>
                      <a:r>
                        <a:rPr lang="de-AT" sz="2800" b="0" baseline="0" dirty="0" smtClean="0">
                          <a:solidFill>
                            <a:schemeClr val="tx1"/>
                          </a:solidFill>
                          <a:latin typeface="Trebuchet MS" panose="020B0603020202020204" pitchFamily="34" charset="0"/>
                        </a:rPr>
                        <a:t>in meiner Tätigkeit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071239"/>
                  </a:ext>
                </a:extLst>
              </a:tr>
              <a:tr h="1014666">
                <a:tc>
                  <a:txBody>
                    <a:bodyPr/>
                    <a:lstStyle/>
                    <a:p>
                      <a:r>
                        <a:rPr lang="de-AT" sz="2800" b="0" dirty="0" smtClean="0">
                          <a:solidFill>
                            <a:schemeClr val="tx1"/>
                          </a:solidFill>
                          <a:latin typeface="Trebuchet MS" panose="020B0603020202020204" pitchFamily="34" charset="0"/>
                        </a:rPr>
                        <a:t>14:00 bis 14:55 </a:t>
                      </a:r>
                      <a:endParaRPr lang="de-AT" sz="2800" b="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AT" sz="2800" b="0" dirty="0" err="1" smtClean="0">
                          <a:solidFill>
                            <a:schemeClr val="tx1"/>
                          </a:solidFill>
                          <a:latin typeface="Trebuchet MS" panose="020B0603020202020204" pitchFamily="34" charset="0"/>
                        </a:rPr>
                        <a:t>RisikomanagementDefinition</a:t>
                      </a:r>
                      <a:r>
                        <a:rPr lang="de-AT" sz="2800" b="0" dirty="0" smtClean="0">
                          <a:solidFill>
                            <a:schemeClr val="tx1"/>
                          </a:solidFill>
                          <a:latin typeface="Trebuchet MS" panose="020B0603020202020204" pitchFamily="34" charset="0"/>
                        </a:rPr>
                        <a:t> + Arten + Prozesse</a:t>
                      </a:r>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2221">
                <a:tc>
                  <a:txBody>
                    <a:bodyPr/>
                    <a:lstStyle/>
                    <a:p>
                      <a:endParaRPr lang="de-AT" sz="2800" b="0" kern="1200" dirty="0">
                        <a:solidFill>
                          <a:schemeClr val="tx1"/>
                        </a:solidFill>
                        <a:latin typeface="Trebuchet MS" panose="020B0603020202020204" pitchFamily="34" charset="0"/>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843947"/>
                  </a:ext>
                </a:extLst>
              </a:tr>
              <a:tr h="833455">
                <a:tc>
                  <a:txBody>
                    <a:bodyPr/>
                    <a:lstStyle/>
                    <a:p>
                      <a:r>
                        <a:rPr lang="de-AT" sz="2800" dirty="0" smtClean="0">
                          <a:solidFill>
                            <a:schemeClr val="tx1"/>
                          </a:solidFill>
                          <a:latin typeface="Trebuchet MS" panose="020B0603020202020204" pitchFamily="34" charset="0"/>
                        </a:rPr>
                        <a:t>14:55</a:t>
                      </a:r>
                      <a:r>
                        <a:rPr lang="de-AT" sz="2800" baseline="0" dirty="0" smtClean="0">
                          <a:solidFill>
                            <a:schemeClr val="tx1"/>
                          </a:solidFill>
                          <a:latin typeface="Trebuchet MS" panose="020B0603020202020204" pitchFamily="34" charset="0"/>
                        </a:rPr>
                        <a:t> bis 15:05</a:t>
                      </a:r>
                      <a:endParaRPr lang="de-AT" sz="280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a:r>
                        <a:rPr lang="de-AT" sz="2800" dirty="0" smtClean="0">
                          <a:solidFill>
                            <a:schemeClr val="tx1"/>
                          </a:solidFill>
                          <a:latin typeface="Trebuchet MS" panose="020B0603020202020204" pitchFamily="34" charset="0"/>
                        </a:rPr>
                        <a:t>Pause </a:t>
                      </a:r>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829685788"/>
                  </a:ext>
                </a:extLst>
              </a:tr>
            </a:tbl>
          </a:graphicData>
        </a:graphic>
      </p:graphicFrame>
      <p:pic>
        <p:nvPicPr>
          <p:cNvPr id="9" name="Grafik 8" descr="Lehrer">
            <a:extLst>
              <a:ext uri="{FF2B5EF4-FFF2-40B4-BE49-F238E27FC236}">
                <a16:creationId xmlns:a16="http://schemas.microsoft.com/office/drawing/2014/main" id="{43B117C8-99D7-467A-B576-2DEB78E9CA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36297" y="2787829"/>
            <a:ext cx="914400" cy="914400"/>
          </a:xfrm>
          <a:prstGeom prst="rect">
            <a:avLst/>
          </a:prstGeom>
        </p:spPr>
      </p:pic>
      <p:pic>
        <p:nvPicPr>
          <p:cNvPr id="10" name="Grafik 9" descr="Kopf mit Zahnrädern">
            <a:extLst>
              <a:ext uri="{FF2B5EF4-FFF2-40B4-BE49-F238E27FC236}">
                <a16:creationId xmlns:a16="http://schemas.microsoft.com/office/drawing/2014/main" id="{855413BC-8D60-464B-B036-54B3A7F969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936297" y="1648436"/>
            <a:ext cx="914400" cy="914400"/>
          </a:xfrm>
          <a:prstGeom prst="rect">
            <a:avLst/>
          </a:prstGeom>
        </p:spPr>
      </p:pic>
      <p:pic>
        <p:nvPicPr>
          <p:cNvPr id="12" name="Grafik 11" descr="Kaffee">
            <a:extLst>
              <a:ext uri="{FF2B5EF4-FFF2-40B4-BE49-F238E27FC236}">
                <a16:creationId xmlns:a16="http://schemas.microsoft.com/office/drawing/2014/main" id="{BE405EB1-8AF7-4922-95AE-0D085BF9C5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162077" y="4866863"/>
            <a:ext cx="685800" cy="685800"/>
          </a:xfrm>
          <a:prstGeom prst="rect">
            <a:avLst/>
          </a:prstGeom>
        </p:spPr>
      </p:pic>
    </p:spTree>
    <p:extLst>
      <p:ext uri="{BB962C8B-B14F-4D97-AF65-F5344CB8AC3E}">
        <p14:creationId xmlns:p14="http://schemas.microsoft.com/office/powerpoint/2010/main" val="2645308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300" dirty="0"/>
              <a:t>Programm</a:t>
            </a:r>
            <a:r>
              <a:rPr lang="de-AT" sz="3300" dirty="0" smtClean="0"/>
              <a:t> </a:t>
            </a:r>
            <a:endParaRPr lang="de-AT" sz="3300" dirty="0"/>
          </a:p>
        </p:txBody>
      </p:sp>
      <p:sp>
        <p:nvSpPr>
          <p:cNvPr id="3" name="Inhaltsplatzhalter 2"/>
          <p:cNvSpPr>
            <a:spLocks noGrp="1"/>
          </p:cNvSpPr>
          <p:nvPr>
            <p:ph idx="1"/>
          </p:nvPr>
        </p:nvSpPr>
        <p:spPr/>
        <p:txBody>
          <a:bodyPr/>
          <a:lstStyle/>
          <a:p>
            <a:pPr marL="0" indent="0">
              <a:buNone/>
            </a:pPr>
            <a:endParaRPr lang="de-AT" dirty="0" smtClean="0"/>
          </a:p>
          <a:p>
            <a:pPr marL="0" indent="0">
              <a:buNone/>
            </a:pPr>
            <a:endParaRPr lang="de-AT" dirty="0"/>
          </a:p>
          <a:p>
            <a:pPr marL="0" indent="0">
              <a:buNone/>
            </a:pPr>
            <a:endParaRPr lang="de-AT" dirty="0" smtClean="0"/>
          </a:p>
        </p:txBody>
      </p:sp>
      <p:sp>
        <p:nvSpPr>
          <p:cNvPr id="4" name="Foliennummernplatzhalter 3"/>
          <p:cNvSpPr>
            <a:spLocks noGrp="1"/>
          </p:cNvSpPr>
          <p:nvPr>
            <p:ph type="sldNum" sz="quarter" idx="12"/>
          </p:nvPr>
        </p:nvSpPr>
        <p:spPr/>
        <p:txBody>
          <a:bodyPr/>
          <a:lstStyle/>
          <a:p>
            <a:fld id="{65A43175-7E8C-4519-8CD1-D384B9D413EC}" type="slidenum">
              <a:rPr lang="de-AT" smtClean="0">
                <a:solidFill>
                  <a:srgbClr val="000000"/>
                </a:solidFill>
              </a:rPr>
              <a:pPr/>
              <a:t>4</a:t>
            </a:fld>
            <a:endParaRPr lang="de-AT" dirty="0">
              <a:solidFill>
                <a:srgbClr val="000000"/>
              </a:solidFill>
            </a:endParaRPr>
          </a:p>
        </p:txBody>
      </p:sp>
      <p:graphicFrame>
        <p:nvGraphicFramePr>
          <p:cNvPr id="5" name="Inhaltsplatzhalter 3">
            <a:extLst>
              <a:ext uri="{FF2B5EF4-FFF2-40B4-BE49-F238E27FC236}">
                <a16:creationId xmlns:a16="http://schemas.microsoft.com/office/drawing/2014/main" id="{08191773-7A62-4CDF-A912-22F86E85F676}"/>
              </a:ext>
            </a:extLst>
          </p:cNvPr>
          <p:cNvGraphicFramePr>
            <a:graphicFrameLocks/>
          </p:cNvGraphicFramePr>
          <p:nvPr>
            <p:extLst>
              <p:ext uri="{D42A27DB-BD31-4B8C-83A1-F6EECF244321}">
                <p14:modId xmlns:p14="http://schemas.microsoft.com/office/powerpoint/2010/main" val="3729944883"/>
              </p:ext>
            </p:extLst>
          </p:nvPr>
        </p:nvGraphicFramePr>
        <p:xfrm>
          <a:off x="616752" y="1517877"/>
          <a:ext cx="8163264" cy="5002072"/>
        </p:xfrm>
        <a:graphic>
          <a:graphicData uri="http://schemas.openxmlformats.org/drawingml/2006/table">
            <a:tbl>
              <a:tblPr firstRow="1" bandRow="1">
                <a:tableStyleId>{5C22544A-7EE6-4342-B048-85BDC9FD1C3A}</a:tableStyleId>
              </a:tblPr>
              <a:tblGrid>
                <a:gridCol w="2721088">
                  <a:extLst>
                    <a:ext uri="{9D8B030D-6E8A-4147-A177-3AD203B41FA5}">
                      <a16:colId xmlns:a16="http://schemas.microsoft.com/office/drawing/2014/main" val="982618265"/>
                    </a:ext>
                  </a:extLst>
                </a:gridCol>
                <a:gridCol w="2267574">
                  <a:extLst>
                    <a:ext uri="{9D8B030D-6E8A-4147-A177-3AD203B41FA5}">
                      <a16:colId xmlns:a16="http://schemas.microsoft.com/office/drawing/2014/main" val="1708852109"/>
                    </a:ext>
                  </a:extLst>
                </a:gridCol>
                <a:gridCol w="3174602">
                  <a:extLst>
                    <a:ext uri="{9D8B030D-6E8A-4147-A177-3AD203B41FA5}">
                      <a16:colId xmlns:a16="http://schemas.microsoft.com/office/drawing/2014/main" val="2393835815"/>
                    </a:ext>
                  </a:extLst>
                </a:gridCol>
              </a:tblGrid>
              <a:tr h="795832">
                <a:tc>
                  <a:txBody>
                    <a:bodyPr/>
                    <a:lstStyle/>
                    <a:p>
                      <a:r>
                        <a:rPr lang="de-AT" sz="2800" b="0" dirty="0" smtClean="0">
                          <a:solidFill>
                            <a:schemeClr val="tx1"/>
                          </a:solidFill>
                          <a:latin typeface="Trebuchet MS" panose="020B0603020202020204" pitchFamily="34" charset="0"/>
                        </a:rPr>
                        <a:t>15:05</a:t>
                      </a:r>
                      <a:r>
                        <a:rPr lang="de-AT" sz="2800" b="0" baseline="0" dirty="0" smtClean="0">
                          <a:solidFill>
                            <a:schemeClr val="tx1"/>
                          </a:solidFill>
                          <a:latin typeface="Trebuchet MS" panose="020B0603020202020204" pitchFamily="34" charset="0"/>
                        </a:rPr>
                        <a:t> </a:t>
                      </a:r>
                      <a:r>
                        <a:rPr lang="de-AT" sz="2800" b="0" dirty="0" smtClean="0">
                          <a:solidFill>
                            <a:schemeClr val="tx1"/>
                          </a:solidFill>
                          <a:latin typeface="Trebuchet MS" panose="020B0603020202020204" pitchFamily="34" charset="0"/>
                        </a:rPr>
                        <a:t>bis 15:10</a:t>
                      </a:r>
                      <a:endParaRPr lang="de-AT" sz="2800" b="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lang="de-AT" sz="2800" b="0" baseline="0" dirty="0" smtClean="0">
                          <a:solidFill>
                            <a:schemeClr val="tx1"/>
                          </a:solidFill>
                          <a:latin typeface="Trebuchet MS" panose="020B0603020202020204" pitchFamily="34" charset="0"/>
                        </a:rPr>
                        <a:t>Fragen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071239"/>
                  </a:ext>
                </a:extLst>
              </a:tr>
              <a:tr h="1281869">
                <a:tc>
                  <a:txBody>
                    <a:bodyPr/>
                    <a:lstStyle/>
                    <a:p>
                      <a:r>
                        <a:rPr lang="de-AT" sz="2800" b="0" dirty="0" smtClean="0">
                          <a:solidFill>
                            <a:schemeClr val="tx1"/>
                          </a:solidFill>
                          <a:latin typeface="Trebuchet MS" panose="020B0603020202020204" pitchFamily="34" charset="0"/>
                        </a:rPr>
                        <a:t>15:10 bis 15:20 </a:t>
                      </a:r>
                      <a:endParaRPr lang="de-AT" sz="2800" b="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AT" sz="2800" b="0" dirty="0" smtClean="0">
                          <a:solidFill>
                            <a:schemeClr val="tx1"/>
                          </a:solidFill>
                          <a:latin typeface="Trebuchet MS" panose="020B0603020202020204" pitchFamily="34" charset="0"/>
                        </a:rPr>
                        <a:t>R-Management u Compliance im Land</a:t>
                      </a:r>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33455">
                <a:tc>
                  <a:txBody>
                    <a:bodyPr/>
                    <a:lstStyle/>
                    <a:p>
                      <a:pPr marL="0" algn="l" defTabSz="457200" rtl="0" eaLnBrk="1" latinLnBrk="0" hangingPunct="1"/>
                      <a:r>
                        <a:rPr lang="de-AT" sz="2800" b="0" kern="1200" dirty="0" smtClean="0">
                          <a:solidFill>
                            <a:schemeClr val="tx1"/>
                          </a:solidFill>
                          <a:latin typeface="Trebuchet MS" panose="020B0603020202020204" pitchFamily="34" charset="0"/>
                          <a:ea typeface="+mn-ea"/>
                          <a:cs typeface="+mn-cs"/>
                        </a:rPr>
                        <a:t> 15:20 bis 15:40</a:t>
                      </a:r>
                      <a:endParaRPr lang="de-AT" sz="2800" b="0" kern="1200" dirty="0">
                        <a:solidFill>
                          <a:schemeClr val="tx1"/>
                        </a:solidFill>
                        <a:latin typeface="Trebuchet MS" panose="020B0603020202020204" pitchFamily="34" charset="0"/>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800" b="0" i="0" u="none" strike="noStrike" kern="1200" cap="none" spc="0" normalizeH="0" baseline="0" noProof="0" dirty="0" smtClean="0">
                          <a:ln>
                            <a:noFill/>
                          </a:ln>
                          <a:solidFill>
                            <a:srgbClr val="000000"/>
                          </a:solidFill>
                          <a:effectLst/>
                          <a:uLnTx/>
                          <a:uFillTx/>
                          <a:latin typeface="Trebuchet MS" panose="020B0603020202020204" pitchFamily="34" charset="0"/>
                          <a:ea typeface="+mn-ea"/>
                          <a:cs typeface="+mn-cs"/>
                        </a:rPr>
                        <a:t>Risiko-Selbsttest je  </a:t>
                      </a:r>
                      <a:r>
                        <a:rPr kumimoji="0" lang="de-AT" sz="2800" b="0" i="0" u="none" strike="noStrike" kern="1200" cap="none" spc="0" normalizeH="0" baseline="0" noProof="0" dirty="0" err="1" smtClean="0">
                          <a:ln>
                            <a:noFill/>
                          </a:ln>
                          <a:solidFill>
                            <a:srgbClr val="000000"/>
                          </a:solidFill>
                          <a:effectLst/>
                          <a:uLnTx/>
                          <a:uFillTx/>
                          <a:latin typeface="Trebuchet MS" panose="020B0603020202020204" pitchFamily="34" charset="0"/>
                          <a:ea typeface="+mn-ea"/>
                          <a:cs typeface="+mn-cs"/>
                        </a:rPr>
                        <a:t>Org.Einheit</a:t>
                      </a:r>
                      <a:endParaRPr kumimoji="0" lang="de-AT" sz="2800" b="0" i="0" u="none" strike="noStrike" kern="1200" cap="none" spc="0" normalizeH="0" baseline="0" noProof="0" dirty="0" smtClean="0">
                        <a:ln>
                          <a:noFill/>
                        </a:ln>
                        <a:solidFill>
                          <a:srgbClr val="000000"/>
                        </a:solidFill>
                        <a:effectLst/>
                        <a:uLnTx/>
                        <a:uFillTx/>
                        <a:latin typeface="Trebuchet MS" panose="020B0603020202020204" pitchFamily="34"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861098"/>
                  </a:ext>
                </a:extLst>
              </a:tr>
              <a:tr h="916819">
                <a:tc>
                  <a:txBody>
                    <a:bodyPr/>
                    <a:lstStyle/>
                    <a:p>
                      <a:r>
                        <a:rPr lang="de-AT" sz="2800" b="0" kern="1200" dirty="0" smtClean="0">
                          <a:solidFill>
                            <a:schemeClr val="tx1"/>
                          </a:solidFill>
                          <a:latin typeface="Trebuchet MS" panose="020B0603020202020204" pitchFamily="34" charset="0"/>
                          <a:ea typeface="+mn-ea"/>
                          <a:cs typeface="+mn-cs"/>
                        </a:rPr>
                        <a:t>15:40 bis 15:45</a:t>
                      </a:r>
                      <a:endParaRPr lang="de-AT" sz="2800" b="0" kern="1200" dirty="0">
                        <a:solidFill>
                          <a:schemeClr val="tx1"/>
                        </a:solidFill>
                        <a:latin typeface="Trebuchet MS" panose="020B0603020202020204" pitchFamily="34" charset="0"/>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AT" sz="2800" dirty="0" smtClean="0">
                          <a:solidFill>
                            <a:schemeClr val="tx1"/>
                          </a:solidFill>
                          <a:latin typeface="Trebuchet MS" panose="020B0603020202020204" pitchFamily="34" charset="0"/>
                        </a:rPr>
                        <a:t>bisherige Zusammenfassung u. Ausblick</a:t>
                      </a:r>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843947"/>
                  </a:ext>
                </a:extLst>
              </a:tr>
              <a:tr h="458622">
                <a:tc>
                  <a:txBody>
                    <a:bodyPr/>
                    <a:lstStyle/>
                    <a:p>
                      <a:r>
                        <a:rPr lang="de-AT" sz="2800" dirty="0" smtClean="0">
                          <a:solidFill>
                            <a:schemeClr val="tx1"/>
                          </a:solidFill>
                          <a:latin typeface="Trebuchet MS" panose="020B0603020202020204" pitchFamily="34" charset="0"/>
                        </a:rPr>
                        <a:t>15:45</a:t>
                      </a:r>
                      <a:r>
                        <a:rPr lang="de-AT" sz="2800" baseline="0" dirty="0" smtClean="0">
                          <a:solidFill>
                            <a:schemeClr val="tx1"/>
                          </a:solidFill>
                          <a:latin typeface="Trebuchet MS" panose="020B0603020202020204" pitchFamily="34" charset="0"/>
                        </a:rPr>
                        <a:t> bis 16:00</a:t>
                      </a:r>
                      <a:endParaRPr lang="de-AT" sz="280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a:r>
                        <a:rPr lang="de-AT" sz="2800" dirty="0" smtClean="0">
                          <a:solidFill>
                            <a:schemeClr val="tx1"/>
                          </a:solidFill>
                          <a:latin typeface="Trebuchet MS" panose="020B0603020202020204" pitchFamily="34" charset="0"/>
                        </a:rPr>
                        <a:t>Pause </a:t>
                      </a:r>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829685788"/>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146" y="1473621"/>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97" y="258130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146" y="366247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559" y="5902344"/>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97" y="476310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73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24938" y="393405"/>
            <a:ext cx="4718315" cy="948868"/>
          </a:xfrm>
          <a:prstGeom prst="rect">
            <a:avLst/>
          </a:prstGeom>
        </p:spPr>
        <p:txBody>
          <a:bodyPr>
            <a:normAutofit/>
          </a:bodyPr>
          <a:lstStyle>
            <a:lvl1pPr algn="l" defTabSz="457200" rtl="0" eaLnBrk="1" latinLnBrk="0" hangingPunct="1">
              <a:spcBef>
                <a:spcPct val="0"/>
              </a:spcBef>
              <a:buNone/>
              <a:defRPr sz="2800" kern="1200">
                <a:solidFill>
                  <a:srgbClr val="009200"/>
                </a:solidFill>
                <a:latin typeface="+mj-lt"/>
                <a:ea typeface="+mj-ea"/>
                <a:cs typeface="+mj-cs"/>
              </a:defRPr>
            </a:lvl1pPr>
          </a:lstStyle>
          <a:p>
            <a:r>
              <a:rPr lang="de-AT" sz="3300" dirty="0" smtClean="0"/>
              <a:t>Programm</a:t>
            </a:r>
            <a:endParaRPr lang="de-AT" sz="3300" dirty="0"/>
          </a:p>
        </p:txBody>
      </p:sp>
      <p:graphicFrame>
        <p:nvGraphicFramePr>
          <p:cNvPr id="7" name="Inhaltsplatzhalter 3">
            <a:extLst>
              <a:ext uri="{FF2B5EF4-FFF2-40B4-BE49-F238E27FC236}">
                <a16:creationId xmlns:a16="http://schemas.microsoft.com/office/drawing/2014/main" id="{08191773-7A62-4CDF-A912-22F86E85F676}"/>
              </a:ext>
            </a:extLst>
          </p:cNvPr>
          <p:cNvGraphicFramePr>
            <a:graphicFrameLocks/>
          </p:cNvGraphicFramePr>
          <p:nvPr>
            <p:extLst>
              <p:ext uri="{D42A27DB-BD31-4B8C-83A1-F6EECF244321}">
                <p14:modId xmlns:p14="http://schemas.microsoft.com/office/powerpoint/2010/main" val="2153059773"/>
              </p:ext>
            </p:extLst>
          </p:nvPr>
        </p:nvGraphicFramePr>
        <p:xfrm>
          <a:off x="616752" y="1577415"/>
          <a:ext cx="8163264" cy="3657600"/>
        </p:xfrm>
        <a:graphic>
          <a:graphicData uri="http://schemas.openxmlformats.org/drawingml/2006/table">
            <a:tbl>
              <a:tblPr firstRow="1" bandRow="1">
                <a:tableStyleId>{5C22544A-7EE6-4342-B048-85BDC9FD1C3A}</a:tableStyleId>
              </a:tblPr>
              <a:tblGrid>
                <a:gridCol w="2721088">
                  <a:extLst>
                    <a:ext uri="{9D8B030D-6E8A-4147-A177-3AD203B41FA5}">
                      <a16:colId xmlns:a16="http://schemas.microsoft.com/office/drawing/2014/main" val="982618265"/>
                    </a:ext>
                  </a:extLst>
                </a:gridCol>
                <a:gridCol w="2267574">
                  <a:extLst>
                    <a:ext uri="{9D8B030D-6E8A-4147-A177-3AD203B41FA5}">
                      <a16:colId xmlns:a16="http://schemas.microsoft.com/office/drawing/2014/main" val="1708852109"/>
                    </a:ext>
                  </a:extLst>
                </a:gridCol>
                <a:gridCol w="3174602">
                  <a:extLst>
                    <a:ext uri="{9D8B030D-6E8A-4147-A177-3AD203B41FA5}">
                      <a16:colId xmlns:a16="http://schemas.microsoft.com/office/drawing/2014/main" val="2393835815"/>
                    </a:ext>
                  </a:extLst>
                </a:gridCol>
              </a:tblGrid>
              <a:tr h="952721">
                <a:tc>
                  <a:txBody>
                    <a:bodyPr/>
                    <a:lstStyle/>
                    <a:p>
                      <a:endParaRPr lang="de-AT" sz="2800" b="0" dirty="0">
                        <a:solidFill>
                          <a:schemeClr val="tx1"/>
                        </a:solidFill>
                        <a:latin typeface="Trebuchet MS" panose="020B0603020202020204" pitchFamily="34" charset="0"/>
                      </a:endParaRPr>
                    </a:p>
                    <a:p>
                      <a:r>
                        <a:rPr lang="de-AT" sz="2800" b="0" dirty="0" smtClean="0">
                          <a:solidFill>
                            <a:schemeClr val="tx1"/>
                          </a:solidFill>
                          <a:latin typeface="Trebuchet MS" panose="020B0603020202020204" pitchFamily="34" charset="0"/>
                        </a:rPr>
                        <a:t>16:00 </a:t>
                      </a:r>
                      <a:r>
                        <a:rPr lang="de-AT" sz="2800" b="0" dirty="0">
                          <a:solidFill>
                            <a:schemeClr val="tx1"/>
                          </a:solidFill>
                          <a:latin typeface="Trebuchet MS" panose="020B0603020202020204" pitchFamily="34" charset="0"/>
                        </a:rPr>
                        <a:t>bis </a:t>
                      </a:r>
                      <a:r>
                        <a:rPr lang="de-AT" sz="2800" b="0" dirty="0" smtClean="0">
                          <a:solidFill>
                            <a:schemeClr val="tx1"/>
                          </a:solidFill>
                          <a:latin typeface="Trebuchet MS" panose="020B0603020202020204" pitchFamily="34" charset="0"/>
                        </a:rPr>
                        <a:t>16:05</a:t>
                      </a:r>
                      <a:endParaRPr lang="de-AT" sz="2800" b="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lang="de-AT" sz="2800" b="0" baseline="0" dirty="0" smtClean="0">
                          <a:solidFill>
                            <a:schemeClr val="tx1"/>
                          </a:solidFill>
                          <a:latin typeface="Trebuchet MS" panose="020B0603020202020204" pitchFamily="34" charset="0"/>
                        </a:rPr>
                        <a:t>Compliance aus </a:t>
                      </a:r>
                      <a:r>
                        <a:rPr lang="de-AT" sz="2800" b="0" baseline="0" dirty="0" err="1" smtClean="0">
                          <a:solidFill>
                            <a:schemeClr val="tx1"/>
                          </a:solidFill>
                          <a:latin typeface="Trebuchet MS" panose="020B0603020202020204" pitchFamily="34" charset="0"/>
                        </a:rPr>
                        <a:t>dienstrechtl</a:t>
                      </a:r>
                      <a:r>
                        <a:rPr lang="de-AT" sz="2800" b="0" baseline="0" dirty="0" smtClean="0">
                          <a:solidFill>
                            <a:schemeClr val="tx1"/>
                          </a:solidFill>
                          <a:latin typeface="Trebuchet MS" panose="020B0603020202020204" pitchFamily="34" charset="0"/>
                        </a:rPr>
                        <a:t>. Sicht</a:t>
                      </a:r>
                    </a:p>
                    <a:p>
                      <a:pPr algn="l"/>
                      <a:r>
                        <a:rPr lang="de-AT" sz="1800" b="0" baseline="0" dirty="0" smtClean="0">
                          <a:solidFill>
                            <a:schemeClr val="tx1"/>
                          </a:solidFill>
                          <a:latin typeface="Trebuchet MS" panose="020B0603020202020204" pitchFamily="34" charset="0"/>
                        </a:rPr>
                        <a:t>Anknüpfung Erstinformation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071239"/>
                  </a:ext>
                </a:extLst>
              </a:tr>
              <a:tr h="1014666">
                <a:tc>
                  <a:txBody>
                    <a:bodyPr/>
                    <a:lstStyle/>
                    <a:p>
                      <a:r>
                        <a:rPr lang="de-AT" sz="2800" b="0" dirty="0" smtClean="0">
                          <a:solidFill>
                            <a:schemeClr val="tx1"/>
                          </a:solidFill>
                          <a:latin typeface="Trebuchet MS" panose="020B0603020202020204" pitchFamily="34" charset="0"/>
                        </a:rPr>
                        <a:t>16:05 bis 16:25 </a:t>
                      </a:r>
                      <a:endParaRPr lang="de-AT" sz="2800" b="0" dirty="0">
                        <a:solidFill>
                          <a:schemeClr val="tx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AT" sz="28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AT" sz="2800" b="0" dirty="0" smtClean="0">
                          <a:solidFill>
                            <a:schemeClr val="tx1"/>
                          </a:solidFill>
                          <a:latin typeface="Trebuchet MS" panose="020B0603020202020204" pitchFamily="34" charset="0"/>
                        </a:rPr>
                        <a:t>Compliance</a:t>
                      </a:r>
                      <a:r>
                        <a:rPr lang="de-AT" sz="2800" b="0" baseline="0" dirty="0" smtClean="0">
                          <a:solidFill>
                            <a:schemeClr val="tx1"/>
                          </a:solidFill>
                          <a:latin typeface="Trebuchet MS" panose="020B0603020202020204" pitchFamily="34" charset="0"/>
                        </a:rPr>
                        <a:t> Gruppenübung</a:t>
                      </a:r>
                    </a:p>
                    <a:p>
                      <a:pPr algn="l"/>
                      <a:r>
                        <a:rPr lang="de-AT" sz="1600" b="0" baseline="0" dirty="0" smtClean="0">
                          <a:solidFill>
                            <a:schemeClr val="tx1"/>
                          </a:solidFill>
                          <a:latin typeface="Trebuchet MS" panose="020B0603020202020204" pitchFamily="34" charset="0"/>
                        </a:rPr>
                        <a:t>Befangenheit + Verbot der Geschenkannahme</a:t>
                      </a:r>
                      <a:endParaRPr lang="de-AT" sz="1600" b="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33455">
                <a:tc>
                  <a:txBody>
                    <a:bodyPr/>
                    <a:lstStyle/>
                    <a:p>
                      <a:pPr marL="0" algn="l" defTabSz="457200" rtl="0" eaLnBrk="1" latinLnBrk="0" hangingPunct="1"/>
                      <a:r>
                        <a:rPr lang="de-AT" sz="2800" b="0" kern="1200" dirty="0" smtClean="0">
                          <a:solidFill>
                            <a:schemeClr val="tx1"/>
                          </a:solidFill>
                          <a:latin typeface="Trebuchet MS" panose="020B0603020202020204" pitchFamily="34" charset="0"/>
                          <a:ea typeface="+mn-ea"/>
                          <a:cs typeface="+mn-cs"/>
                        </a:rPr>
                        <a:t> 16:25 bis 17:00</a:t>
                      </a:r>
                      <a:endParaRPr lang="de-AT" sz="2800" b="0" kern="1200" dirty="0">
                        <a:solidFill>
                          <a:schemeClr val="tx1"/>
                        </a:solidFill>
                        <a:latin typeface="Trebuchet MS" panose="020B0603020202020204" pitchFamily="34" charset="0"/>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AT" sz="28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AT" sz="2800" dirty="0" smtClean="0">
                          <a:solidFill>
                            <a:schemeClr val="tx1"/>
                          </a:solidFill>
                          <a:latin typeface="Trebuchet MS" panose="020B0603020202020204" pitchFamily="34" charset="0"/>
                        </a:rPr>
                        <a:t>Compliance</a:t>
                      </a:r>
                      <a:r>
                        <a:rPr lang="de-AT" sz="2800" baseline="0" dirty="0" smtClean="0">
                          <a:solidFill>
                            <a:schemeClr val="tx1"/>
                          </a:solidFill>
                          <a:latin typeface="Trebuchet MS" panose="020B0603020202020204" pitchFamily="34" charset="0"/>
                        </a:rPr>
                        <a:t> </a:t>
                      </a:r>
                    </a:p>
                    <a:p>
                      <a:pPr algn="l"/>
                      <a:r>
                        <a:rPr lang="de-AT" sz="1600" dirty="0" smtClean="0">
                          <a:solidFill>
                            <a:schemeClr val="tx1"/>
                          </a:solidFill>
                          <a:latin typeface="Trebuchet MS" panose="020B0603020202020204" pitchFamily="34" charset="0"/>
                        </a:rPr>
                        <a:t>Befangenheit + Verbot der Geschenkannahme</a:t>
                      </a:r>
                      <a:endParaRPr lang="de-AT" sz="16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861098"/>
                  </a:ext>
                </a:extLst>
              </a:tr>
            </a:tbl>
          </a:graphicData>
        </a:graphic>
      </p:graphicFrame>
      <p:pic>
        <p:nvPicPr>
          <p:cNvPr id="9" name="Grafik 8" descr="Lehrer">
            <a:extLst>
              <a:ext uri="{FF2B5EF4-FFF2-40B4-BE49-F238E27FC236}">
                <a16:creationId xmlns:a16="http://schemas.microsoft.com/office/drawing/2014/main" id="{43B117C8-99D7-467A-B576-2DEB78E9CA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90959" y="1660365"/>
            <a:ext cx="914400" cy="91440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297" y="300089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297" y="432061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61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Leitbild</a:t>
            </a:r>
            <a:endParaRPr lang="de-AT" dirty="0"/>
          </a:p>
        </p:txBody>
      </p:sp>
      <p:sp>
        <p:nvSpPr>
          <p:cNvPr id="3" name="Inhaltsplatzhalter 2"/>
          <p:cNvSpPr>
            <a:spLocks noGrp="1"/>
          </p:cNvSpPr>
          <p:nvPr>
            <p:ph idx="1"/>
          </p:nvPr>
        </p:nvSpPr>
        <p:spPr/>
        <p:txBody>
          <a:bodyPr>
            <a:normAutofit fontScale="55000" lnSpcReduction="20000"/>
          </a:bodyPr>
          <a:lstStyle/>
          <a:p>
            <a:pPr marL="0" indent="0">
              <a:buNone/>
            </a:pPr>
            <a:r>
              <a:rPr lang="de-AT" b="1" dirty="0">
                <a:latin typeface="+mj-lt"/>
              </a:rPr>
              <a:t>Gelebte </a:t>
            </a:r>
            <a:r>
              <a:rPr lang="de-AT" b="1" u="sng" dirty="0">
                <a:latin typeface="+mj-lt"/>
              </a:rPr>
              <a:t>neue Kultur </a:t>
            </a:r>
            <a:r>
              <a:rPr lang="de-AT" b="1" dirty="0">
                <a:latin typeface="+mj-lt"/>
              </a:rPr>
              <a:t>in der Landesverwaltung:</a:t>
            </a:r>
          </a:p>
          <a:p>
            <a:pPr marL="0" indent="0">
              <a:buNone/>
            </a:pPr>
            <a:r>
              <a:rPr lang="de-AT" dirty="0">
                <a:latin typeface="+mj-lt"/>
              </a:rPr>
              <a:t>Besonders wichtige Elemente aus dem </a:t>
            </a:r>
            <a:r>
              <a:rPr lang="de-AT" b="1" dirty="0">
                <a:latin typeface="+mj-lt"/>
              </a:rPr>
              <a:t>neuen Leitbild</a:t>
            </a:r>
            <a:r>
              <a:rPr lang="de-AT" dirty="0" smtClean="0">
                <a:latin typeface="+mj-lt"/>
              </a:rPr>
              <a:t>:</a:t>
            </a:r>
          </a:p>
          <a:p>
            <a:pPr marL="0" indent="0">
              <a:buNone/>
            </a:pPr>
            <a:endParaRPr lang="de-AT" dirty="0">
              <a:latin typeface="+mj-lt"/>
            </a:endParaRPr>
          </a:p>
          <a:p>
            <a:pPr marL="0" indent="0">
              <a:buNone/>
            </a:pPr>
            <a:endParaRPr lang="de-AT" dirty="0">
              <a:latin typeface="+mj-lt"/>
            </a:endParaRPr>
          </a:p>
          <a:p>
            <a:pPr marL="0" indent="0">
              <a:buNone/>
            </a:pPr>
            <a:endParaRPr lang="de-AT" dirty="0" smtClean="0">
              <a:latin typeface="+mj-lt"/>
            </a:endParaRPr>
          </a:p>
          <a:p>
            <a:pPr marL="0" indent="0">
              <a:buNone/>
            </a:pPr>
            <a:endParaRPr lang="de-AT" dirty="0">
              <a:latin typeface="+mj-lt"/>
            </a:endParaRPr>
          </a:p>
          <a:p>
            <a:pPr marL="0" indent="0">
              <a:buNone/>
            </a:pPr>
            <a:endParaRPr lang="de-AT" dirty="0" smtClean="0">
              <a:latin typeface="+mj-lt"/>
            </a:endParaRPr>
          </a:p>
          <a:p>
            <a:pPr marL="0" indent="0">
              <a:buNone/>
            </a:pPr>
            <a:endParaRPr lang="de-AT" dirty="0">
              <a:latin typeface="+mj-lt"/>
            </a:endParaRPr>
          </a:p>
          <a:p>
            <a:pPr marL="0" indent="0">
              <a:buNone/>
            </a:pPr>
            <a:endParaRPr lang="de-AT" dirty="0" smtClean="0">
              <a:latin typeface="+mj-lt"/>
            </a:endParaRPr>
          </a:p>
          <a:p>
            <a:pPr marL="0" indent="0">
              <a:buNone/>
            </a:pPr>
            <a:endParaRPr lang="de-AT" sz="1600" dirty="0">
              <a:latin typeface="+mj-lt"/>
            </a:endParaRPr>
          </a:p>
          <a:p>
            <a:pPr marL="0" indent="0" algn="ctr">
              <a:buNone/>
            </a:pPr>
            <a:endParaRPr lang="de-AT" sz="1600" b="1" dirty="0" smtClean="0">
              <a:latin typeface="+mj-lt"/>
            </a:endParaRPr>
          </a:p>
          <a:p>
            <a:pPr marL="0" indent="0" algn="ctr">
              <a:buNone/>
            </a:pPr>
            <a:endParaRPr lang="de-AT" sz="1600" b="1" dirty="0">
              <a:latin typeface="+mj-lt"/>
            </a:endParaRPr>
          </a:p>
          <a:p>
            <a:pPr marL="0" indent="0" algn="ctr">
              <a:buNone/>
            </a:pPr>
            <a:endParaRPr lang="de-AT" sz="2200" b="1" dirty="0" smtClean="0">
              <a:latin typeface="+mj-lt"/>
            </a:endParaRPr>
          </a:p>
          <a:p>
            <a:pPr marL="0" indent="0" algn="ctr">
              <a:buNone/>
            </a:pPr>
            <a:r>
              <a:rPr lang="de-AT" sz="2500" b="1" dirty="0" smtClean="0">
                <a:latin typeface="+mj-lt"/>
              </a:rPr>
              <a:t>Verlässlichkeit</a:t>
            </a:r>
            <a:endParaRPr lang="de-AT" sz="2500" dirty="0">
              <a:latin typeface="+mj-lt"/>
            </a:endParaRPr>
          </a:p>
          <a:p>
            <a:pPr marL="0" indent="0" algn="ctr">
              <a:buNone/>
            </a:pPr>
            <a:r>
              <a:rPr lang="de-AT" sz="2500" dirty="0">
                <a:latin typeface="+mj-lt"/>
              </a:rPr>
              <a:t>Kontinuität, </a:t>
            </a:r>
            <a:r>
              <a:rPr lang="de-AT" sz="2500" b="1" dirty="0">
                <a:solidFill>
                  <a:srgbClr val="00B050"/>
                </a:solidFill>
                <a:latin typeface="+mj-lt"/>
              </a:rPr>
              <a:t>Transparenz</a:t>
            </a:r>
            <a:r>
              <a:rPr lang="de-AT" sz="2500" b="1" dirty="0">
                <a:solidFill>
                  <a:srgbClr val="00B0F0"/>
                </a:solidFill>
                <a:latin typeface="+mj-lt"/>
              </a:rPr>
              <a:t> </a:t>
            </a:r>
            <a:r>
              <a:rPr lang="de-AT" sz="2500" dirty="0">
                <a:latin typeface="+mj-lt"/>
              </a:rPr>
              <a:t>und Verlässlichkeit stärken das Vertrauen der Menschen in unsere Arbeit.</a:t>
            </a:r>
          </a:p>
          <a:p>
            <a:pPr marL="0" indent="0">
              <a:buNone/>
            </a:pPr>
            <a:r>
              <a:rPr lang="de-AT" sz="2500" dirty="0">
                <a:solidFill>
                  <a:srgbClr val="FFC000"/>
                </a:solidFill>
                <a:latin typeface="+mj-lt"/>
              </a:rPr>
              <a:t/>
            </a:r>
            <a:br>
              <a:rPr lang="de-AT" sz="2500" dirty="0">
                <a:solidFill>
                  <a:srgbClr val="FFC000"/>
                </a:solidFill>
                <a:latin typeface="+mj-lt"/>
              </a:rPr>
            </a:br>
            <a:endParaRPr lang="de-AT" sz="2500" dirty="0">
              <a:solidFill>
                <a:srgbClr val="FFC000"/>
              </a:solidFill>
              <a:latin typeface="+mj-lt"/>
            </a:endParaRPr>
          </a:p>
          <a:p>
            <a:pPr marL="0" indent="0" algn="ctr">
              <a:buNone/>
            </a:pPr>
            <a:r>
              <a:rPr lang="de-AT" sz="2500" b="1" dirty="0" smtClean="0">
                <a:latin typeface="+mj-lt"/>
              </a:rPr>
              <a:t>Wirtschaftlichkeit</a:t>
            </a:r>
            <a:endParaRPr lang="de-AT" sz="2500" dirty="0">
              <a:latin typeface="+mj-lt"/>
            </a:endParaRPr>
          </a:p>
          <a:p>
            <a:pPr marL="400050" lvl="1" indent="0" algn="ctr">
              <a:buNone/>
            </a:pPr>
            <a:r>
              <a:rPr lang="de-AT" sz="2500" dirty="0" smtClean="0">
                <a:latin typeface="+mj-lt"/>
              </a:rPr>
              <a:t>Kostenbewusstsein und </a:t>
            </a:r>
            <a:r>
              <a:rPr lang="de-AT" sz="2500" b="1" dirty="0" smtClean="0">
                <a:solidFill>
                  <a:srgbClr val="00B050"/>
                </a:solidFill>
                <a:latin typeface="+mj-lt"/>
              </a:rPr>
              <a:t>wirtschaftlicher Umgang</a:t>
            </a:r>
            <a:r>
              <a:rPr lang="de-AT" sz="2500" b="1" dirty="0" smtClean="0">
                <a:latin typeface="+mj-lt"/>
              </a:rPr>
              <a:t> </a:t>
            </a:r>
            <a:r>
              <a:rPr lang="de-AT" sz="2500" dirty="0" smtClean="0">
                <a:latin typeface="+mj-lt"/>
              </a:rPr>
              <a:t>mit öffentlichen Mitteln prägen unsere Arbeit. Wir legen Wert auf </a:t>
            </a:r>
            <a:r>
              <a:rPr lang="de-AT" sz="2500" b="1" dirty="0" smtClean="0">
                <a:solidFill>
                  <a:srgbClr val="00B050"/>
                </a:solidFill>
                <a:latin typeface="+mj-lt"/>
              </a:rPr>
              <a:t>Nachvollziehbarkeit</a:t>
            </a:r>
            <a:r>
              <a:rPr lang="de-AT" sz="2500" b="1" dirty="0" smtClean="0">
                <a:latin typeface="+mj-lt"/>
              </a:rPr>
              <a:t> </a:t>
            </a:r>
            <a:r>
              <a:rPr lang="de-AT" sz="2500" dirty="0" smtClean="0">
                <a:latin typeface="+mj-lt"/>
              </a:rPr>
              <a:t>und </a:t>
            </a:r>
            <a:r>
              <a:rPr lang="de-AT" sz="2500" b="1" dirty="0" smtClean="0">
                <a:solidFill>
                  <a:srgbClr val="00B050"/>
                </a:solidFill>
                <a:latin typeface="+mj-lt"/>
              </a:rPr>
              <a:t>Transparenz</a:t>
            </a:r>
          </a:p>
          <a:p>
            <a:pPr marL="457200" indent="-457200">
              <a:buFont typeface="+mj-lt"/>
              <a:buAutoNum type="arabicPeriod"/>
            </a:pPr>
            <a:endParaRPr lang="de-AT" sz="2500" dirty="0" smtClean="0">
              <a:solidFill>
                <a:srgbClr val="FFC000"/>
              </a:solidFill>
              <a:latin typeface="+mj-lt"/>
            </a:endParaRPr>
          </a:p>
          <a:p>
            <a:pPr marL="0" indent="0">
              <a:buNone/>
            </a:pPr>
            <a:endParaRPr lang="de-AT" sz="2500" dirty="0">
              <a:latin typeface="+mj-lt"/>
            </a:endParaRPr>
          </a:p>
          <a:p>
            <a:pPr marL="0" indent="0" algn="ctr">
              <a:buNone/>
            </a:pPr>
            <a:r>
              <a:rPr lang="de-AT" sz="2500" b="1" dirty="0">
                <a:latin typeface="+mj-lt"/>
              </a:rPr>
              <a:t>Strategie</a:t>
            </a:r>
            <a:endParaRPr lang="de-AT" sz="2500" dirty="0">
              <a:latin typeface="+mj-lt"/>
            </a:endParaRPr>
          </a:p>
          <a:p>
            <a:pPr marL="0" indent="0" algn="ctr">
              <a:buNone/>
            </a:pPr>
            <a:r>
              <a:rPr lang="de-AT" sz="2500" dirty="0">
                <a:latin typeface="+mj-lt"/>
              </a:rPr>
              <a:t>Gemeinsam setzen wir uns mit </a:t>
            </a:r>
            <a:r>
              <a:rPr lang="de-AT" sz="2500" b="1" dirty="0">
                <a:solidFill>
                  <a:srgbClr val="00B050"/>
                </a:solidFill>
                <a:latin typeface="+mj-lt"/>
              </a:rPr>
              <a:t>künftigen Herausforderu</a:t>
            </a:r>
            <a:r>
              <a:rPr lang="de-AT" sz="2500" dirty="0">
                <a:solidFill>
                  <a:srgbClr val="00B050"/>
                </a:solidFill>
                <a:latin typeface="+mj-lt"/>
              </a:rPr>
              <a:t>ngen </a:t>
            </a:r>
            <a:r>
              <a:rPr lang="de-AT" sz="2500" dirty="0">
                <a:latin typeface="+mj-lt"/>
              </a:rPr>
              <a:t>auseinander, planen langfristig und </a:t>
            </a:r>
            <a:r>
              <a:rPr lang="de-AT" sz="2500" b="1" dirty="0">
                <a:solidFill>
                  <a:srgbClr val="00B050"/>
                </a:solidFill>
                <a:latin typeface="+mj-lt"/>
              </a:rPr>
              <a:t>verfolgen unsere Ziele aktiv </a:t>
            </a:r>
            <a:r>
              <a:rPr lang="de-AT" sz="2500" dirty="0">
                <a:latin typeface="+mj-lt"/>
              </a:rPr>
              <a:t>und</a:t>
            </a:r>
            <a:r>
              <a:rPr lang="de-AT" sz="2500" b="1" dirty="0">
                <a:solidFill>
                  <a:srgbClr val="00B050"/>
                </a:solidFill>
                <a:latin typeface="+mj-lt"/>
              </a:rPr>
              <a:t> koordiniert</a:t>
            </a:r>
            <a:r>
              <a:rPr lang="de-AT" sz="2500" dirty="0" smtClean="0">
                <a:latin typeface="+mj-lt"/>
              </a:rPr>
              <a:t>.</a:t>
            </a:r>
          </a:p>
          <a:p>
            <a:pPr marL="0" indent="0" algn="ctr">
              <a:buNone/>
            </a:pPr>
            <a:r>
              <a:rPr lang="de-AT" sz="1600" dirty="0" smtClean="0">
                <a:solidFill>
                  <a:srgbClr val="FFC000"/>
                </a:solidFill>
                <a:latin typeface="+mj-lt"/>
              </a:rPr>
              <a:t>. </a:t>
            </a:r>
            <a:endParaRPr lang="de-AT" sz="1600" dirty="0">
              <a:solidFill>
                <a:srgbClr val="FFC000"/>
              </a:solidFill>
              <a:latin typeface="+mj-lt"/>
            </a:endParaRPr>
          </a:p>
          <a:p>
            <a:pPr marL="0" indent="0" algn="ctr">
              <a:buNone/>
            </a:pPr>
            <a:endParaRPr lang="de-AT" sz="1600" b="1" dirty="0" smtClean="0">
              <a:latin typeface="+mj-lt"/>
            </a:endParaRPr>
          </a:p>
          <a:p>
            <a:pPr marL="0" indent="0" algn="ctr">
              <a:buNone/>
            </a:pPr>
            <a:endParaRPr lang="de-AT" sz="1600" b="1" dirty="0">
              <a:latin typeface="+mj-lt"/>
            </a:endParaRPr>
          </a:p>
          <a:p>
            <a:pPr marL="457200" indent="-457200">
              <a:buFont typeface="+mj-lt"/>
              <a:buAutoNum type="arabicPeriod"/>
            </a:pPr>
            <a:endParaRPr lang="de-AT" dirty="0">
              <a:latin typeface="+mj-lt"/>
            </a:endParaRPr>
          </a:p>
          <a:p>
            <a:pPr marL="0" indent="0">
              <a:buNone/>
            </a:pPr>
            <a:r>
              <a:rPr lang="de-AT" b="1" dirty="0">
                <a:latin typeface="+mj-lt"/>
              </a:rPr>
              <a:t>Unsere ambitionierte Vision ist es, eine der modernsten und effizientesten Verwaltungen Europas zu werden.</a:t>
            </a:r>
          </a:p>
          <a:p>
            <a:endParaRPr lang="de-AT" dirty="0">
              <a:latin typeface="+mj-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pPr/>
              <a:t>6</a:t>
            </a:fld>
            <a:endParaRPr lang="de-A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5022"/>
            <a:ext cx="190817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09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258137" cy="1143000"/>
          </a:xfrm>
        </p:spPr>
        <p:txBody>
          <a:bodyPr>
            <a:normAutofit/>
          </a:bodyPr>
          <a:lstStyle/>
          <a:p>
            <a:r>
              <a:rPr lang="de-AT" dirty="0" smtClean="0"/>
              <a:t/>
            </a:r>
            <a:br>
              <a:rPr lang="de-AT" dirty="0" smtClean="0"/>
            </a:br>
            <a:r>
              <a:rPr lang="de-AT" dirty="0" smtClean="0"/>
              <a:t>CRM als Elemente einer </a:t>
            </a:r>
            <a:r>
              <a:rPr lang="de-AT" b="1" dirty="0" smtClean="0"/>
              <a:t>neuen Kultur</a:t>
            </a:r>
            <a:endParaRPr lang="de-AT" b="1" dirty="0"/>
          </a:p>
        </p:txBody>
      </p:sp>
      <p:sp>
        <p:nvSpPr>
          <p:cNvPr id="3" name="Inhaltsplatzhalter 2"/>
          <p:cNvSpPr>
            <a:spLocks noGrp="1"/>
          </p:cNvSpPr>
          <p:nvPr>
            <p:ph idx="1"/>
          </p:nvPr>
        </p:nvSpPr>
        <p:spPr>
          <a:xfrm>
            <a:off x="251520" y="1556792"/>
            <a:ext cx="8568952" cy="5051042"/>
          </a:xfrm>
        </p:spPr>
        <p:txBody>
          <a:bodyPr>
            <a:normAutofit/>
          </a:bodyPr>
          <a:lstStyle/>
          <a:p>
            <a:pPr marL="0" indent="0">
              <a:buNone/>
            </a:pPr>
            <a:r>
              <a:rPr lang="de-AT" dirty="0" smtClean="0">
                <a:latin typeface="+mn-lt"/>
              </a:rPr>
              <a:t>Risikomanagement u Compliance als neue Themen der </a:t>
            </a:r>
            <a:r>
              <a:rPr lang="de-AT" dirty="0" err="1" smtClean="0">
                <a:latin typeface="+mn-lt"/>
              </a:rPr>
              <a:t>öffentl</a:t>
            </a:r>
            <a:r>
              <a:rPr lang="de-AT" dirty="0" smtClean="0">
                <a:latin typeface="+mn-lt"/>
              </a:rPr>
              <a:t>. Hand </a:t>
            </a:r>
          </a:p>
          <a:p>
            <a:pPr marL="0" indent="0">
              <a:buNone/>
            </a:pPr>
            <a:endParaRPr lang="de-AT" sz="1100" dirty="0">
              <a:latin typeface="+mn-lt"/>
            </a:endParaRPr>
          </a:p>
          <a:p>
            <a:pPr marL="0" indent="0">
              <a:buNone/>
            </a:pPr>
            <a:r>
              <a:rPr lang="de-AT" b="1" dirty="0" smtClean="0">
                <a:latin typeface="+mn-lt"/>
              </a:rPr>
              <a:t>Eigenes Projekt CRM</a:t>
            </a:r>
            <a:r>
              <a:rPr lang="de-AT" dirty="0" smtClean="0">
                <a:latin typeface="+mn-lt"/>
              </a:rPr>
              <a:t> im Rahmen des @2022-Programms zur Modernisierung der Landesverwaltung:</a:t>
            </a:r>
          </a:p>
          <a:p>
            <a:pPr marL="0" indent="0">
              <a:buNone/>
            </a:pPr>
            <a:r>
              <a:rPr lang="de-AT" dirty="0">
                <a:latin typeface="+mn-lt"/>
              </a:rPr>
              <a:t>	</a:t>
            </a:r>
            <a:r>
              <a:rPr lang="de-AT" dirty="0" smtClean="0">
                <a:latin typeface="+mn-lt"/>
              </a:rPr>
              <a:t>gestartet im Jan. 2018</a:t>
            </a:r>
          </a:p>
          <a:p>
            <a:pPr marL="0" indent="0">
              <a:buNone/>
            </a:pPr>
            <a:r>
              <a:rPr lang="de-AT" dirty="0">
                <a:latin typeface="+mn-lt"/>
              </a:rPr>
              <a:t>	</a:t>
            </a:r>
            <a:r>
              <a:rPr lang="de-AT" dirty="0" smtClean="0">
                <a:latin typeface="+mn-lt"/>
              </a:rPr>
              <a:t>Konzeption mit strategischer Leitlinie inkl. Maßnahmenkatalog 	soll 2018 fixiert werden</a:t>
            </a:r>
          </a:p>
          <a:p>
            <a:pPr marL="0" indent="0">
              <a:buNone/>
            </a:pPr>
            <a:endParaRPr lang="de-AT" dirty="0">
              <a:latin typeface="+mn-lt"/>
            </a:endParaRPr>
          </a:p>
          <a:p>
            <a:pPr marL="0" indent="0">
              <a:buNone/>
            </a:pPr>
            <a:r>
              <a:rPr lang="de-AT" dirty="0" smtClean="0">
                <a:latin typeface="+mn-lt"/>
              </a:rPr>
              <a:t> </a:t>
            </a:r>
            <a:endParaRPr lang="de-AT" dirty="0" smtClean="0">
              <a:latin typeface="+mn-lt"/>
            </a:endParaRPr>
          </a:p>
          <a:p>
            <a:pPr marL="0" indent="0">
              <a:buNone/>
            </a:pPr>
            <a:endParaRPr lang="de-AT" dirty="0">
              <a:latin typeface="+mn-lt"/>
            </a:endParaRPr>
          </a:p>
          <a:p>
            <a:pPr marL="0" indent="0">
              <a:buNone/>
            </a:pPr>
            <a:endParaRPr lang="de-AT"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pPr/>
              <a:t>7</a:t>
            </a:fld>
            <a:endParaRPr lang="de-AT" dirty="0"/>
          </a:p>
        </p:txBody>
      </p:sp>
    </p:spTree>
    <p:extLst>
      <p:ext uri="{BB962C8B-B14F-4D97-AF65-F5344CB8AC3E}">
        <p14:creationId xmlns:p14="http://schemas.microsoft.com/office/powerpoint/2010/main" val="2677679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Risikoerkennung - </a:t>
            </a:r>
            <a:r>
              <a:rPr lang="de-AT" sz="2700" b="1" dirty="0" smtClean="0"/>
              <a:t>Gruppenübung</a:t>
            </a:r>
            <a:endParaRPr lang="de-AT" sz="2700" b="1" dirty="0"/>
          </a:p>
        </p:txBody>
      </p:sp>
      <p:sp>
        <p:nvSpPr>
          <p:cNvPr id="3" name="Inhaltsplatzhalter 2"/>
          <p:cNvSpPr>
            <a:spLocks noGrp="1"/>
          </p:cNvSpPr>
          <p:nvPr>
            <p:ph idx="1"/>
          </p:nvPr>
        </p:nvSpPr>
        <p:spPr/>
        <p:txBody>
          <a:bodyPr>
            <a:normAutofit lnSpcReduction="10000"/>
          </a:bodyPr>
          <a:lstStyle/>
          <a:p>
            <a:pPr marL="0" indent="0">
              <a:buNone/>
            </a:pPr>
            <a:r>
              <a:rPr lang="de-AT" sz="2800" b="1" dirty="0" err="1" smtClean="0">
                <a:latin typeface="+mn-lt"/>
              </a:rPr>
              <a:t>Def</a:t>
            </a:r>
            <a:r>
              <a:rPr lang="de-AT" sz="2800" b="1" dirty="0" smtClean="0">
                <a:latin typeface="+mn-lt"/>
              </a:rPr>
              <a:t>.: Risiken gefährden die Erreichung von Zielen</a:t>
            </a:r>
          </a:p>
          <a:p>
            <a:pPr marL="0" indent="0">
              <a:buNone/>
            </a:pPr>
            <a:endParaRPr lang="de-AT" b="1" dirty="0">
              <a:latin typeface="+mn-lt"/>
            </a:endParaRPr>
          </a:p>
          <a:p>
            <a:pPr marL="0" indent="0">
              <a:buNone/>
            </a:pPr>
            <a:r>
              <a:rPr lang="de-AT" b="1" u="sng" dirty="0" smtClean="0">
                <a:solidFill>
                  <a:srgbClr val="0070C0"/>
                </a:solidFill>
                <a:latin typeface="+mn-lt"/>
              </a:rPr>
              <a:t>Gruppenarbeit</a:t>
            </a:r>
            <a:r>
              <a:rPr lang="de-AT" b="1" u="sng" dirty="0" smtClean="0">
                <a:solidFill>
                  <a:srgbClr val="0070C0"/>
                </a:solidFill>
                <a:latin typeface="+mn-lt"/>
              </a:rPr>
              <a:t>:</a:t>
            </a:r>
            <a:r>
              <a:rPr lang="de-AT" b="1" dirty="0" smtClean="0">
                <a:solidFill>
                  <a:srgbClr val="0070C0"/>
                </a:solidFill>
                <a:latin typeface="+mn-lt"/>
              </a:rPr>
              <a:t> </a:t>
            </a:r>
            <a:r>
              <a:rPr lang="de-AT" sz="1200" i="1" dirty="0" smtClean="0">
                <a:solidFill>
                  <a:srgbClr val="0070C0"/>
                </a:solidFill>
                <a:latin typeface="+mn-lt"/>
              </a:rPr>
              <a:t>(</a:t>
            </a:r>
            <a:r>
              <a:rPr lang="de-AT" sz="1200" i="1" dirty="0" smtClean="0">
                <a:solidFill>
                  <a:srgbClr val="0070C0"/>
                </a:solidFill>
                <a:latin typeface="+mn-lt"/>
              </a:rPr>
              <a:t>3-5 </a:t>
            </a:r>
            <a:r>
              <a:rPr lang="de-AT" sz="1200" i="1" dirty="0">
                <a:solidFill>
                  <a:srgbClr val="0070C0"/>
                </a:solidFill>
                <a:latin typeface="+mn-lt"/>
              </a:rPr>
              <a:t>Gruppen </a:t>
            </a:r>
            <a:r>
              <a:rPr lang="de-AT" sz="1200" i="1" dirty="0" smtClean="0">
                <a:solidFill>
                  <a:srgbClr val="0070C0"/>
                </a:solidFill>
                <a:latin typeface="+mn-lt"/>
              </a:rPr>
              <a:t>bilden, </a:t>
            </a:r>
            <a:r>
              <a:rPr lang="de-AT" sz="1200" i="1" dirty="0" smtClean="0">
                <a:solidFill>
                  <a:srgbClr val="0070C0"/>
                </a:solidFill>
                <a:latin typeface="+mn-lt"/>
              </a:rPr>
              <a:t>mit mögl. ähnlichen Arbeitszielen)</a:t>
            </a:r>
            <a:endParaRPr lang="de-AT" sz="1200" i="1" dirty="0">
              <a:solidFill>
                <a:srgbClr val="0070C0"/>
              </a:solidFill>
              <a:latin typeface="+mn-lt"/>
            </a:endParaRPr>
          </a:p>
          <a:p>
            <a:pPr marL="0" indent="0">
              <a:buNone/>
            </a:pPr>
            <a:endParaRPr lang="de-AT" sz="1200" b="1" dirty="0" smtClean="0">
              <a:solidFill>
                <a:srgbClr val="0070C0"/>
              </a:solidFill>
              <a:latin typeface="+mn-lt"/>
            </a:endParaRPr>
          </a:p>
          <a:p>
            <a:pPr marL="0" indent="0">
              <a:buNone/>
            </a:pPr>
            <a:r>
              <a:rPr lang="de-AT" b="1" dirty="0" smtClean="0">
                <a:solidFill>
                  <a:srgbClr val="0070C0"/>
                </a:solidFill>
                <a:latin typeface="+mn-lt"/>
              </a:rPr>
              <a:t>Welche 2-3 Haupt-Risiken zur Zielerreichung sehe ich </a:t>
            </a:r>
            <a:r>
              <a:rPr lang="de-AT" dirty="0" smtClean="0">
                <a:solidFill>
                  <a:srgbClr val="0070C0"/>
                </a:solidFill>
                <a:latin typeface="+mn-lt"/>
              </a:rPr>
              <a:t>(sehen wir) </a:t>
            </a:r>
            <a:r>
              <a:rPr lang="de-AT" b="1" dirty="0" smtClean="0">
                <a:solidFill>
                  <a:srgbClr val="0070C0"/>
                </a:solidFill>
                <a:latin typeface="+mn-lt"/>
              </a:rPr>
              <a:t>in meiner </a:t>
            </a:r>
            <a:r>
              <a:rPr lang="de-AT" dirty="0" smtClean="0">
                <a:solidFill>
                  <a:srgbClr val="0070C0"/>
                </a:solidFill>
                <a:latin typeface="+mn-lt"/>
              </a:rPr>
              <a:t>(unserer) </a:t>
            </a:r>
            <a:r>
              <a:rPr lang="de-AT" b="1" dirty="0" smtClean="0">
                <a:solidFill>
                  <a:srgbClr val="0070C0"/>
                </a:solidFill>
                <a:latin typeface="+mn-lt"/>
              </a:rPr>
              <a:t>Tätigkeit beim Land für meine </a:t>
            </a:r>
            <a:r>
              <a:rPr lang="de-AT" dirty="0" smtClean="0">
                <a:solidFill>
                  <a:srgbClr val="0070C0"/>
                </a:solidFill>
                <a:latin typeface="+mn-lt"/>
              </a:rPr>
              <a:t>(unsere) </a:t>
            </a:r>
            <a:r>
              <a:rPr lang="de-AT" b="1" dirty="0" smtClean="0">
                <a:solidFill>
                  <a:srgbClr val="0070C0"/>
                </a:solidFill>
                <a:latin typeface="+mn-lt"/>
              </a:rPr>
              <a:t>Organisationseinheit?</a:t>
            </a:r>
          </a:p>
          <a:p>
            <a:pPr marL="0" indent="0">
              <a:buNone/>
            </a:pPr>
            <a:endParaRPr lang="de-AT" b="1" dirty="0">
              <a:solidFill>
                <a:srgbClr val="0070C0"/>
              </a:solidFill>
              <a:latin typeface="+mn-lt"/>
            </a:endParaRPr>
          </a:p>
          <a:p>
            <a:pPr lvl="2" indent="-342900">
              <a:buFont typeface="Symbol"/>
              <a:buChar char="Þ"/>
            </a:pPr>
            <a:r>
              <a:rPr lang="de-AT" b="1" i="1" dirty="0">
                <a:solidFill>
                  <a:srgbClr val="0070C0"/>
                </a:solidFill>
              </a:rPr>
              <a:t>j</a:t>
            </a:r>
            <a:r>
              <a:rPr lang="de-AT" b="1" i="1" dirty="0" smtClean="0">
                <a:solidFill>
                  <a:srgbClr val="0070C0"/>
                </a:solidFill>
              </a:rPr>
              <a:t>edes Risiko </a:t>
            </a:r>
            <a:r>
              <a:rPr lang="de-AT" i="1" dirty="0" smtClean="0">
                <a:solidFill>
                  <a:srgbClr val="0070C0"/>
                </a:solidFill>
                <a:latin typeface="+mn-lt"/>
              </a:rPr>
              <a:t>auf </a:t>
            </a:r>
            <a:r>
              <a:rPr lang="de-AT" b="1" i="1" dirty="0" smtClean="0">
                <a:solidFill>
                  <a:srgbClr val="0070C0"/>
                </a:solidFill>
                <a:latin typeface="+mn-lt"/>
              </a:rPr>
              <a:t>eigenes Kärtchen </a:t>
            </a:r>
            <a:r>
              <a:rPr lang="de-AT" i="1" dirty="0" smtClean="0">
                <a:solidFill>
                  <a:srgbClr val="0070C0"/>
                </a:solidFill>
                <a:latin typeface="+mn-lt"/>
              </a:rPr>
              <a:t>lesbar notieren, </a:t>
            </a:r>
          </a:p>
          <a:p>
            <a:pPr marL="800100" lvl="2" indent="0">
              <a:buNone/>
            </a:pPr>
            <a:endParaRPr lang="de-AT" i="1" dirty="0" smtClean="0">
              <a:solidFill>
                <a:srgbClr val="0070C0"/>
              </a:solidFill>
              <a:latin typeface="+mn-lt"/>
            </a:endParaRPr>
          </a:p>
          <a:p>
            <a:pPr lvl="2" indent="-342900">
              <a:buFont typeface="Symbol"/>
              <a:buChar char="Þ"/>
            </a:pPr>
            <a:r>
              <a:rPr lang="de-AT" i="1" dirty="0" smtClean="0">
                <a:solidFill>
                  <a:srgbClr val="0070C0"/>
                </a:solidFill>
                <a:latin typeface="+mn-lt"/>
              </a:rPr>
              <a:t>anschließende kurze Präsentation auf Pinnwand</a:t>
            </a:r>
          </a:p>
          <a:p>
            <a:pPr lvl="2" indent="-342900">
              <a:buFont typeface="Symbol"/>
              <a:buChar char="Þ"/>
            </a:pPr>
            <a:endParaRPr lang="de-AT" i="1" dirty="0"/>
          </a:p>
          <a:p>
            <a:pPr marL="800100" lvl="2" indent="0">
              <a:buNone/>
            </a:pPr>
            <a:endParaRPr lang="de-AT" i="1" dirty="0" smtClean="0">
              <a:latin typeface="+mn-lt"/>
            </a:endParaRPr>
          </a:p>
          <a:p>
            <a:pPr marL="0" lvl="0" indent="0">
              <a:buClr>
                <a:srgbClr val="949594"/>
              </a:buClr>
              <a:buNone/>
            </a:pPr>
            <a:r>
              <a:rPr lang="de-AT" dirty="0" smtClean="0">
                <a:solidFill>
                  <a:srgbClr val="000000"/>
                </a:solidFill>
              </a:rPr>
              <a:t>(=&gt;: vom Vortragenden zu </a:t>
            </a:r>
            <a:r>
              <a:rPr lang="de-AT" dirty="0" err="1" smtClean="0">
                <a:solidFill>
                  <a:srgbClr val="000000"/>
                </a:solidFill>
              </a:rPr>
              <a:t>clustern</a:t>
            </a:r>
            <a:r>
              <a:rPr lang="de-AT" dirty="0" smtClean="0">
                <a:solidFill>
                  <a:srgbClr val="000000"/>
                </a:solidFill>
              </a:rPr>
              <a:t>: Welche </a:t>
            </a:r>
            <a:r>
              <a:rPr lang="de-AT" dirty="0">
                <a:solidFill>
                  <a:srgbClr val="000000"/>
                </a:solidFill>
              </a:rPr>
              <a:t>Risiko-Arten gibt es </a:t>
            </a:r>
            <a:r>
              <a:rPr lang="de-AT" dirty="0" smtClean="0">
                <a:solidFill>
                  <a:srgbClr val="000000"/>
                </a:solidFill>
              </a:rPr>
              <a:t>und was wurde davon in Gruppen erarbeitet?)</a:t>
            </a:r>
            <a:endParaRPr lang="de-AT" dirty="0">
              <a:solidFill>
                <a:srgbClr val="000000"/>
              </a:solidFill>
            </a:endParaRPr>
          </a:p>
          <a:p>
            <a:pPr marL="800100" lvl="2" indent="0">
              <a:buNone/>
            </a:pPr>
            <a:endParaRPr lang="de-AT" b="1" dirty="0">
              <a:latin typeface="+mn-lt"/>
            </a:endParaRPr>
          </a:p>
        </p:txBody>
      </p:sp>
      <p:sp>
        <p:nvSpPr>
          <p:cNvPr id="4" name="Foliennummernplatzhalter 3"/>
          <p:cNvSpPr>
            <a:spLocks noGrp="1"/>
          </p:cNvSpPr>
          <p:nvPr>
            <p:ph type="sldNum" sz="quarter" idx="12"/>
          </p:nvPr>
        </p:nvSpPr>
        <p:spPr/>
        <p:txBody>
          <a:bodyPr/>
          <a:lstStyle/>
          <a:p>
            <a:fld id="{65A43175-7E8C-4519-8CD1-D384B9D413EC}" type="slidenum">
              <a:rPr lang="de-AT" smtClean="0"/>
              <a:pPr/>
              <a:t>8</a:t>
            </a:fld>
            <a:endParaRPr lang="de-AT" dirty="0"/>
          </a:p>
        </p:txBody>
      </p:sp>
    </p:spTree>
    <p:extLst>
      <p:ext uri="{BB962C8B-B14F-4D97-AF65-F5344CB8AC3E}">
        <p14:creationId xmlns:p14="http://schemas.microsoft.com/office/powerpoint/2010/main" val="216523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Risiko-Komponenten</a:t>
            </a:r>
            <a:endParaRPr lang="de-AT" dirty="0"/>
          </a:p>
        </p:txBody>
      </p:sp>
      <p:sp>
        <p:nvSpPr>
          <p:cNvPr id="3" name="Inhaltsplatzhalter 2"/>
          <p:cNvSpPr>
            <a:spLocks noGrp="1"/>
          </p:cNvSpPr>
          <p:nvPr>
            <p:ph idx="1"/>
          </p:nvPr>
        </p:nvSpPr>
        <p:spPr/>
        <p:txBody>
          <a:bodyPr>
            <a:normAutofit/>
          </a:bodyPr>
          <a:lstStyle/>
          <a:p>
            <a:r>
              <a:rPr lang="de-AT" sz="1800" dirty="0"/>
              <a:t>t</a:t>
            </a:r>
            <a:r>
              <a:rPr lang="de-AT" sz="1800" dirty="0" smtClean="0"/>
              <a:t>heoretische Darstellung lt. ONR 49000:</a:t>
            </a:r>
            <a:endParaRPr lang="de-AT" sz="1800" dirty="0"/>
          </a:p>
        </p:txBody>
      </p:sp>
      <p:sp>
        <p:nvSpPr>
          <p:cNvPr id="4" name="Foliennummernplatzhalter 3"/>
          <p:cNvSpPr>
            <a:spLocks noGrp="1"/>
          </p:cNvSpPr>
          <p:nvPr>
            <p:ph type="sldNum" sz="quarter" idx="12"/>
          </p:nvPr>
        </p:nvSpPr>
        <p:spPr/>
        <p:txBody>
          <a:bodyPr/>
          <a:lstStyle/>
          <a:p>
            <a:fld id="{65A43175-7E8C-4519-8CD1-D384B9D413EC}" type="slidenum">
              <a:rPr lang="de-AT" smtClean="0"/>
              <a:pPr/>
              <a:t>9</a:t>
            </a:fld>
            <a:endParaRPr lang="de-AT" dirty="0"/>
          </a:p>
        </p:txBody>
      </p:sp>
      <p:pic>
        <p:nvPicPr>
          <p:cNvPr id="5" name="Grafik 4"/>
          <p:cNvPicPr/>
          <p:nvPr/>
        </p:nvPicPr>
        <p:blipFill>
          <a:blip r:embed="rId2">
            <a:extLst>
              <a:ext uri="{28A0092B-C50C-407E-A947-70E740481C1C}">
                <a14:useLocalDpi xmlns:a14="http://schemas.microsoft.com/office/drawing/2010/main" val="0"/>
              </a:ext>
            </a:extLst>
          </a:blip>
          <a:srcRect/>
          <a:stretch>
            <a:fillRect/>
          </a:stretch>
        </p:blipFill>
        <p:spPr bwMode="auto">
          <a:xfrm>
            <a:off x="577508" y="2144994"/>
            <a:ext cx="7617909" cy="3472353"/>
          </a:xfrm>
          <a:prstGeom prst="rect">
            <a:avLst/>
          </a:prstGeom>
          <a:noFill/>
          <a:ln>
            <a:noFill/>
          </a:ln>
        </p:spPr>
      </p:pic>
    </p:spTree>
    <p:extLst>
      <p:ext uri="{BB962C8B-B14F-4D97-AF65-F5344CB8AC3E}">
        <p14:creationId xmlns:p14="http://schemas.microsoft.com/office/powerpoint/2010/main" val="2751761637"/>
      </p:ext>
    </p:extLst>
  </p:cSld>
  <p:clrMapOvr>
    <a:masterClrMapping/>
  </p:clrMapOvr>
</p:sld>
</file>

<file path=ppt/theme/theme1.xml><?xml version="1.0" encoding="utf-8"?>
<a:theme xmlns:a="http://schemas.openxmlformats.org/drawingml/2006/main" name="blank">
  <a:themeElements>
    <a:clrScheme name="Land Salzburg Standard">
      <a:dk1>
        <a:srgbClr val="000000"/>
      </a:dk1>
      <a:lt1>
        <a:srgbClr val="FFFFFF"/>
      </a:lt1>
      <a:dk2>
        <a:srgbClr val="C5000F"/>
      </a:dk2>
      <a:lt2>
        <a:srgbClr val="E4E4E4"/>
      </a:lt2>
      <a:accent1>
        <a:srgbClr val="C5000F"/>
      </a:accent1>
      <a:accent2>
        <a:srgbClr val="FFFFFF"/>
      </a:accent2>
      <a:accent3>
        <a:srgbClr val="949594"/>
      </a:accent3>
      <a:accent4>
        <a:srgbClr val="000000"/>
      </a:accent4>
      <a:accent5>
        <a:srgbClr val="D8D8D8"/>
      </a:accent5>
      <a:accent6>
        <a:srgbClr val="FFFFFF"/>
      </a:accent6>
      <a:hlink>
        <a:srgbClr val="C5000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D2701A13ACEC4D93CFDFEF5F5B3F5E" ma:contentTypeVersion="1" ma:contentTypeDescription="Ein neues Dokument erstellen." ma:contentTypeScope="" ma:versionID="b1206e47a5a13c550aa5c2ab45187aa2">
  <xsd:schema xmlns:xsd="http://www.w3.org/2001/XMLSchema" xmlns:xs="http://www.w3.org/2001/XMLSchema" xmlns:p="http://schemas.microsoft.com/office/2006/metadata/properties" xmlns:ns1="http://schemas.microsoft.com/sharepoint/v3" xmlns:ns2="3ea499ce-4cdb-4ab8-9eb4-4223893901be" targetNamespace="http://schemas.microsoft.com/office/2006/metadata/properties" ma:root="true" ma:fieldsID="dd72bbc038d7ffafeb44a4f5b68dc0a0" ns1:_="" ns2:_="">
    <xsd:import namespace="http://schemas.microsoft.com/sharepoint/v3"/>
    <xsd:import namespace="3ea499ce-4cdb-4ab8-9eb4-4223893901be"/>
    <xsd:element name="properties">
      <xsd:complexType>
        <xsd:sequence>
          <xsd:element name="documentManagement">
            <xsd:complexType>
              <xsd:all>
                <xsd:element ref="ns1:PublishingStartDate" minOccurs="0"/>
                <xsd:element ref="ns1:PublishingExpirationDate" minOccurs="0"/>
                <xsd:element ref="ns2:Publik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a499ce-4cdb-4ab8-9eb4-4223893901be" elementFormDefault="qualified">
    <xsd:import namespace="http://schemas.microsoft.com/office/2006/documentManagement/types"/>
    <xsd:import namespace="http://schemas.microsoft.com/office/infopath/2007/PartnerControls"/>
    <xsd:element name="Publikation" ma:index="10" nillable="true" ma:displayName="Publikation" ma:default="0" ma:internalName="Publikation">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kation xmlns="3ea499ce-4cdb-4ab8-9eb4-4223893901be">false</Publikation>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42DA28-663E-4FCB-A180-DD20C864A029}"/>
</file>

<file path=customXml/itemProps2.xml><?xml version="1.0" encoding="utf-8"?>
<ds:datastoreItem xmlns:ds="http://schemas.openxmlformats.org/officeDocument/2006/customXml" ds:itemID="{0C39999F-3868-4493-848F-AF609D2FDE02}"/>
</file>

<file path=customXml/itemProps3.xml><?xml version="1.0" encoding="utf-8"?>
<ds:datastoreItem xmlns:ds="http://schemas.openxmlformats.org/officeDocument/2006/customXml" ds:itemID="{79599D82-E1E0-40C8-84BB-EC30E3820488}"/>
</file>

<file path=docProps/app.xml><?xml version="1.0" encoding="utf-8"?>
<Properties xmlns="http://schemas.openxmlformats.org/officeDocument/2006/extended-properties" xmlns:vt="http://schemas.openxmlformats.org/officeDocument/2006/docPropsVTypes">
  <Template>blank</Template>
  <TotalTime>0</TotalTime>
  <Words>1241</Words>
  <Application>Microsoft Office PowerPoint</Application>
  <PresentationFormat>Bildschirmpräsentation (4:3)</PresentationFormat>
  <Paragraphs>387</Paragraphs>
  <Slides>27</Slides>
  <Notes>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27</vt:i4>
      </vt:variant>
    </vt:vector>
  </HeadingPairs>
  <TitlesOfParts>
    <vt:vector size="37" baseType="lpstr">
      <vt:lpstr>Aharoni</vt:lpstr>
      <vt:lpstr>Arial</vt:lpstr>
      <vt:lpstr>Arial Narrow</vt:lpstr>
      <vt:lpstr>Calibri</vt:lpstr>
      <vt:lpstr>Courier New</vt:lpstr>
      <vt:lpstr>Symbol</vt:lpstr>
      <vt:lpstr>Times New Roman</vt:lpstr>
      <vt:lpstr>Trebuchet MS</vt:lpstr>
      <vt:lpstr>Wingdings</vt:lpstr>
      <vt:lpstr>blank</vt:lpstr>
      <vt:lpstr>Risikomanagement und Compliance</vt:lpstr>
      <vt:lpstr>Ziele der Veranstaltung Verschwiegenheit </vt:lpstr>
      <vt:lpstr>PowerPoint-Präsentation</vt:lpstr>
      <vt:lpstr>Programm </vt:lpstr>
      <vt:lpstr>PowerPoint-Präsentation</vt:lpstr>
      <vt:lpstr>Leitbild</vt:lpstr>
      <vt:lpstr> CRM als Elemente einer neuen Kultur</vt:lpstr>
      <vt:lpstr>Risikoerkennung - Gruppenübung</vt:lpstr>
      <vt:lpstr>Risiko-Komponenten</vt:lpstr>
      <vt:lpstr>Risiko-Management-Prozess </vt:lpstr>
      <vt:lpstr>Risiko-Management-Prozess Fallbeispiel Kantinenbetrieb</vt:lpstr>
      <vt:lpstr> Risikomatrix  </vt:lpstr>
      <vt:lpstr> mögliches Berichtswesen / R.-Überwachung</vt:lpstr>
      <vt:lpstr> Risiko-Bewältigungs-Strategien</vt:lpstr>
      <vt:lpstr> Risiko-Managementprozess</vt:lpstr>
      <vt:lpstr>Gesamtdarstellung des  Risikomanagements (ONR 49001)</vt:lpstr>
      <vt:lpstr> Compliance-Risiko </vt:lpstr>
      <vt:lpstr>Resümee Risikomanagement</vt:lpstr>
      <vt:lpstr>Compliance Integrität – Was ist das?</vt:lpstr>
      <vt:lpstr>Compliance Gruppenübung</vt:lpstr>
      <vt:lpstr>Befangenheit</vt:lpstr>
      <vt:lpstr>Befangenheit –  Vorgehen bei Vorliegen einer Befangenheit </vt:lpstr>
      <vt:lpstr>Geschenk- bzw. Vorteilsannahme</vt:lpstr>
      <vt:lpstr>Geschenk- bzw. Vorteilsannahme </vt:lpstr>
      <vt:lpstr>Geschenk- bzw. Vorteilsannahme  Ausnahmen</vt:lpstr>
      <vt:lpstr>Geschenk- bzw. Vorteilsannahme Ausnahmen</vt:lpstr>
      <vt:lpstr>PowerPoint-Präsentation</vt:lpstr>
    </vt:vector>
  </TitlesOfParts>
  <Company>Land Salzburg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 Grünberger</dc:creator>
  <cp:lastModifiedBy>Müller Manfred</cp:lastModifiedBy>
  <cp:revision>539</cp:revision>
  <cp:lastPrinted>2018-04-12T09:22:22Z</cp:lastPrinted>
  <dcterms:created xsi:type="dcterms:W3CDTF">2015-06-01T08:55:28Z</dcterms:created>
  <dcterms:modified xsi:type="dcterms:W3CDTF">2018-10-03T15:08:44Z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0x01010010D2701A13ACEC4D93CFDFEF5F5B3F5E</vt:lpwstr>
  </property>
</Properties>
</file>